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2" r:id="rId1"/>
  </p:sldMasterIdLst>
  <p:sldIdLst>
    <p:sldId id="256" r:id="rId2"/>
    <p:sldId id="288" r:id="rId3"/>
    <p:sldId id="289" r:id="rId4"/>
    <p:sldId id="290" r:id="rId5"/>
    <p:sldId id="291" r:id="rId6"/>
    <p:sldId id="292" r:id="rId7"/>
    <p:sldId id="293" r:id="rId8"/>
    <p:sldId id="257" r:id="rId9"/>
    <p:sldId id="258" r:id="rId10"/>
    <p:sldId id="259" r:id="rId11"/>
    <p:sldId id="284" r:id="rId12"/>
    <p:sldId id="260" r:id="rId13"/>
    <p:sldId id="273" r:id="rId14"/>
    <p:sldId id="261" r:id="rId15"/>
    <p:sldId id="263" r:id="rId16"/>
    <p:sldId id="264" r:id="rId17"/>
    <p:sldId id="286" r:id="rId18"/>
    <p:sldId id="272" r:id="rId19"/>
    <p:sldId id="270" r:id="rId20"/>
    <p:sldId id="275" r:id="rId21"/>
    <p:sldId id="278" r:id="rId22"/>
    <p:sldId id="287" r:id="rId23"/>
    <p:sldId id="267" r:id="rId24"/>
    <p:sldId id="269" r:id="rId25"/>
    <p:sldId id="281" r:id="rId26"/>
    <p:sldId id="262"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9C602A25-EB11-442D-894F-4782784D6258}"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63713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55C57-8EB9-487A-A9FA-53EE62258E7C}"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272807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252970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181660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257399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337437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172220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211891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2775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304673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55C57-8EB9-487A-A9FA-53EE62258E7C}"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187751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755C57-8EB9-487A-A9FA-53EE62258E7C}"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69160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755C57-8EB9-487A-A9FA-53EE62258E7C}"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175047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755C57-8EB9-487A-A9FA-53EE62258E7C}"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158298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55C57-8EB9-487A-A9FA-53EE62258E7C}"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143845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55C57-8EB9-487A-A9FA-53EE62258E7C}"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24931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55C57-8EB9-487A-A9FA-53EE62258E7C}"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602A25-EB11-442D-894F-4782784D6258}" type="slidenum">
              <a:rPr lang="en-US" smtClean="0"/>
              <a:pPr/>
              <a:t>‹#›</a:t>
            </a:fld>
            <a:endParaRPr lang="en-US"/>
          </a:p>
        </p:txBody>
      </p:sp>
    </p:spTree>
    <p:extLst>
      <p:ext uri="{BB962C8B-B14F-4D97-AF65-F5344CB8AC3E}">
        <p14:creationId xmlns:p14="http://schemas.microsoft.com/office/powerpoint/2010/main" val="404509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755C57-8EB9-487A-A9FA-53EE62258E7C}" type="datetimeFigureOut">
              <a:rPr lang="en-US" smtClean="0"/>
              <a:pPr/>
              <a:t>9/16/2014</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602A25-EB11-442D-894F-4782784D6258}" type="slidenum">
              <a:rPr lang="en-US" smtClean="0"/>
              <a:pPr/>
              <a:t>‹#›</a:t>
            </a:fld>
            <a:endParaRPr lang="en-US"/>
          </a:p>
        </p:txBody>
      </p:sp>
    </p:spTree>
    <p:extLst>
      <p:ext uri="{BB962C8B-B14F-4D97-AF65-F5344CB8AC3E}">
        <p14:creationId xmlns:p14="http://schemas.microsoft.com/office/powerpoint/2010/main" val="2722875999"/>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81000"/>
            <a:ext cx="6947127" cy="3488266"/>
          </a:xfrm>
        </p:spPr>
        <p:txBody>
          <a:bodyPr>
            <a:normAutofit/>
          </a:bodyPr>
          <a:lstStyle/>
          <a:p>
            <a:r>
              <a:rPr lang="en-US" dirty="0" smtClean="0">
                <a:solidFill>
                  <a:schemeClr val="tx1"/>
                </a:solidFill>
              </a:rPr>
              <a:t>Nepal: </a:t>
            </a:r>
            <a:br>
              <a:rPr lang="en-US" dirty="0" smtClean="0">
                <a:solidFill>
                  <a:schemeClr val="tx1"/>
                </a:solidFill>
              </a:rPr>
            </a:br>
            <a:r>
              <a:rPr lang="en-US" dirty="0" smtClean="0">
                <a:solidFill>
                  <a:schemeClr val="tx1"/>
                </a:solidFill>
              </a:rPr>
              <a:t>The Test of Early Childhood Education  </a:t>
            </a:r>
            <a:endParaRPr lang="en-US" dirty="0">
              <a:solidFill>
                <a:schemeClr val="tx1"/>
              </a:solidFill>
            </a:endParaRPr>
          </a:p>
        </p:txBody>
      </p:sp>
      <p:sp>
        <p:nvSpPr>
          <p:cNvPr id="3" name="Subtitle 2"/>
          <p:cNvSpPr>
            <a:spLocks noGrp="1"/>
          </p:cNvSpPr>
          <p:nvPr>
            <p:ph type="subTitle" idx="1"/>
          </p:nvPr>
        </p:nvSpPr>
        <p:spPr>
          <a:xfrm>
            <a:off x="1143000" y="3733800"/>
            <a:ext cx="7854696" cy="1752600"/>
          </a:xfrm>
        </p:spPr>
        <p:txBody>
          <a:bodyPr>
            <a:normAutofit fontScale="77500" lnSpcReduction="20000"/>
          </a:bodyPr>
          <a:lstStyle/>
          <a:p>
            <a:r>
              <a:rPr lang="en-US" sz="2400" dirty="0" smtClean="0">
                <a:solidFill>
                  <a:srgbClr val="00B0F0"/>
                </a:solidFill>
              </a:rPr>
              <a:t>Shanta Dixit, Nepal</a:t>
            </a:r>
          </a:p>
          <a:p>
            <a:r>
              <a:rPr lang="en-US" sz="2400" dirty="0" smtClean="0">
                <a:solidFill>
                  <a:srgbClr val="00B0F0"/>
                </a:solidFill>
              </a:rPr>
              <a:t>Right to Education and Early Childhood Education and Development, South Asian Perspective</a:t>
            </a:r>
          </a:p>
          <a:p>
            <a:r>
              <a:rPr lang="en-US" sz="2400" dirty="0" smtClean="0">
                <a:solidFill>
                  <a:srgbClr val="00B0F0"/>
                </a:solidFill>
              </a:rPr>
              <a:t>16</a:t>
            </a:r>
            <a:r>
              <a:rPr lang="en-US" sz="2400" baseline="30000" dirty="0" smtClean="0">
                <a:solidFill>
                  <a:srgbClr val="00B0F0"/>
                </a:solidFill>
              </a:rPr>
              <a:t>th</a:t>
            </a:r>
            <a:r>
              <a:rPr lang="en-US" sz="2400" dirty="0" smtClean="0">
                <a:solidFill>
                  <a:srgbClr val="00B0F0"/>
                </a:solidFill>
              </a:rPr>
              <a:t>- 17</a:t>
            </a:r>
            <a:r>
              <a:rPr lang="en-US" sz="2400" baseline="30000" dirty="0" smtClean="0">
                <a:solidFill>
                  <a:srgbClr val="00B0F0"/>
                </a:solidFill>
              </a:rPr>
              <a:t>th</a:t>
            </a:r>
            <a:r>
              <a:rPr lang="en-US" sz="2400" dirty="0" smtClean="0">
                <a:solidFill>
                  <a:srgbClr val="00B0F0"/>
                </a:solidFill>
              </a:rPr>
              <a:t> September</a:t>
            </a:r>
          </a:p>
          <a:p>
            <a:r>
              <a:rPr lang="en-US" sz="2400" dirty="0" smtClean="0">
                <a:solidFill>
                  <a:srgbClr val="00B0F0"/>
                </a:solidFill>
              </a:rPr>
              <a:t>Karachi</a:t>
            </a:r>
          </a:p>
          <a:p>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utline for School Visit\5.jpg"/>
          <p:cNvPicPr>
            <a:picLocks noGrp="1" noChangeAspect="1" noChangeArrowheads="1"/>
          </p:cNvPicPr>
          <p:nvPr>
            <p:ph idx="1"/>
          </p:nvPr>
        </p:nvPicPr>
        <p:blipFill>
          <a:blip r:embed="rId2" cstate="print"/>
          <a:stretch>
            <a:fillRect/>
          </a:stretch>
        </p:blipFill>
        <p:spPr bwMode="auto">
          <a:xfrm>
            <a:off x="1524000" y="1440597"/>
            <a:ext cx="6593441" cy="4627563"/>
          </a:xfrm>
          <a:prstGeom prst="rect">
            <a:avLst/>
          </a:prstGeom>
          <a:noFill/>
        </p:spPr>
      </p:pic>
      <p:sp>
        <p:nvSpPr>
          <p:cNvPr id="5" name="TextBox 4"/>
          <p:cNvSpPr txBox="1"/>
          <p:nvPr/>
        </p:nvSpPr>
        <p:spPr>
          <a:xfrm>
            <a:off x="914400" y="609600"/>
            <a:ext cx="8382000" cy="830997"/>
          </a:xfrm>
          <a:prstGeom prst="rect">
            <a:avLst/>
          </a:prstGeom>
          <a:noFill/>
        </p:spPr>
        <p:txBody>
          <a:bodyPr wrap="square" rtlCol="0">
            <a:spAutoFit/>
          </a:bodyPr>
          <a:lstStyle/>
          <a:p>
            <a:pPr algn="ctr"/>
            <a:r>
              <a:rPr lang="en-US" sz="2400" b="1" dirty="0" smtClean="0">
                <a:solidFill>
                  <a:srgbClr val="0070C0"/>
                </a:solidFill>
              </a:rPr>
              <a:t>Schedule for Primary Grades, including K.G., which is ECD</a:t>
            </a:r>
            <a:br>
              <a:rPr lang="en-US" sz="2400" b="1" dirty="0" smtClean="0">
                <a:solidFill>
                  <a:srgbClr val="0070C0"/>
                </a:solidFill>
              </a:rPr>
            </a:br>
            <a:r>
              <a:rPr lang="en-US" sz="2400" b="1" dirty="0" smtClean="0">
                <a:solidFill>
                  <a:srgbClr val="0070C0"/>
                </a:solidFill>
              </a:rPr>
              <a:t> for Nepal</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2971800" cy="1066800"/>
          </a:xfrm>
        </p:spPr>
        <p:txBody>
          <a:bodyPr>
            <a:normAutofit/>
          </a:bodyPr>
          <a:lstStyle/>
          <a:p>
            <a:pPr algn="r"/>
            <a:r>
              <a:rPr lang="en-US" sz="2800" b="1" dirty="0" smtClean="0">
                <a:ln w="18000">
                  <a:solidFill>
                    <a:srgbClr val="002060"/>
                  </a:solidFill>
                  <a:prstDash val="solid"/>
                  <a:miter lim="800000"/>
                </a:ln>
                <a:solidFill>
                  <a:srgbClr val="00B0F0"/>
                </a:solidFill>
                <a:effectLst>
                  <a:outerShdw blurRad="25500" dist="23000" dir="7020000" algn="tl">
                    <a:srgbClr val="000000">
                      <a:alpha val="50000"/>
                    </a:srgbClr>
                  </a:outerShdw>
                </a:effectLst>
              </a:rPr>
              <a:t>Classroom Management</a:t>
            </a:r>
            <a:endParaRPr lang="en-US" sz="2800" b="1" dirty="0">
              <a:ln w="18000">
                <a:solidFill>
                  <a:srgbClr val="002060"/>
                </a:solidFill>
                <a:prstDash val="solid"/>
                <a:miter lim="800000"/>
              </a:ln>
              <a:solidFill>
                <a:srgbClr val="00B0F0"/>
              </a:solidFill>
              <a:effectLst>
                <a:outerShdw blurRad="25500" dist="23000" dir="7020000" algn="tl">
                  <a:srgbClr val="000000">
                    <a:alpha val="50000"/>
                  </a:srgbClr>
                </a:outerShdw>
              </a:effectLst>
            </a:endParaRPr>
          </a:p>
        </p:txBody>
      </p:sp>
      <p:pic>
        <p:nvPicPr>
          <p:cNvPr id="4" name="Content Placeholder 3" descr="C:\Users\Shanta\Desktop\pre school\1 (4).JPG"/>
          <p:cNvPicPr>
            <a:picLocks noGrp="1" noChangeAspect="1" noChangeArrowheads="1"/>
          </p:cNvPicPr>
          <p:nvPr>
            <p:ph idx="1"/>
          </p:nvPr>
        </p:nvPicPr>
        <p:blipFill>
          <a:blip r:embed="rId2" cstate="print"/>
          <a:stretch>
            <a:fillRect/>
          </a:stretch>
        </p:blipFill>
        <p:spPr bwMode="auto">
          <a:xfrm>
            <a:off x="5380518" y="4038600"/>
            <a:ext cx="3582785" cy="2685011"/>
          </a:xfrm>
          <a:prstGeom prst="rect">
            <a:avLst/>
          </a:prstGeom>
          <a:noFill/>
        </p:spPr>
      </p:pic>
      <p:pic>
        <p:nvPicPr>
          <p:cNvPr id="5" name="Picture 4" descr="C:\Users\Shanta\Desktop\pre school\2 (7).JPG"/>
          <p:cNvPicPr>
            <a:picLocks noChangeAspect="1" noChangeArrowheads="1"/>
          </p:cNvPicPr>
          <p:nvPr/>
        </p:nvPicPr>
        <p:blipFill>
          <a:blip r:embed="rId3" cstate="print"/>
          <a:srcRect t="8021" b="9091"/>
          <a:stretch>
            <a:fillRect/>
          </a:stretch>
        </p:blipFill>
        <p:spPr bwMode="auto">
          <a:xfrm>
            <a:off x="4114800" y="20472"/>
            <a:ext cx="5029200" cy="3126263"/>
          </a:xfrm>
          <a:prstGeom prst="rect">
            <a:avLst/>
          </a:prstGeom>
          <a:noFill/>
        </p:spPr>
      </p:pic>
      <p:sp>
        <p:nvSpPr>
          <p:cNvPr id="6" name="Rectangle 5"/>
          <p:cNvSpPr/>
          <p:nvPr/>
        </p:nvSpPr>
        <p:spPr>
          <a:xfrm>
            <a:off x="1066800" y="3841845"/>
            <a:ext cx="4191000" cy="2215991"/>
          </a:xfrm>
          <a:prstGeom prst="rect">
            <a:avLst/>
          </a:prstGeom>
        </p:spPr>
        <p:txBody>
          <a:bodyPr wrap="square">
            <a:spAutoFit/>
          </a:bodyPr>
          <a:lstStyle/>
          <a:p>
            <a:r>
              <a:rPr lang="en-US" dirty="0" smtClean="0"/>
              <a:t>Children lie down making a circle with their heads, and their bodies radiate out</a:t>
            </a:r>
            <a:r>
              <a:rPr lang="en-US" sz="2400" dirty="0" smtClean="0"/>
              <a:t>.</a:t>
            </a:r>
          </a:p>
          <a:p>
            <a:endParaRPr lang="en-US" sz="2400" dirty="0" smtClean="0"/>
          </a:p>
          <a:p>
            <a:r>
              <a:rPr lang="en-US" dirty="0" smtClean="0"/>
              <a:t>One child is being taught to write wile others are expected to rest. They are curious, but afraid to enquire. There is no furniture in this ECD class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Shanta\Desktop\pre school\New folder\3 (4).JPG"/>
          <p:cNvPicPr>
            <a:picLocks noChangeAspect="1" noChangeArrowheads="1"/>
          </p:cNvPicPr>
          <p:nvPr/>
        </p:nvPicPr>
        <p:blipFill>
          <a:blip r:embed="rId2" cstate="print"/>
          <a:srcRect/>
          <a:stretch>
            <a:fillRect/>
          </a:stretch>
        </p:blipFill>
        <p:spPr bwMode="auto">
          <a:xfrm>
            <a:off x="2286000" y="3736074"/>
            <a:ext cx="3393634" cy="2545080"/>
          </a:xfrm>
          <a:prstGeom prst="rect">
            <a:avLst/>
          </a:prstGeom>
          <a:noFill/>
        </p:spPr>
      </p:pic>
      <p:pic>
        <p:nvPicPr>
          <p:cNvPr id="3078" name="Picture 6" descr="C:\Users\Shanta\Desktop\pre school\New folder\1 a.JPG"/>
          <p:cNvPicPr>
            <a:picLocks noChangeAspect="1" noChangeArrowheads="1"/>
          </p:cNvPicPr>
          <p:nvPr/>
        </p:nvPicPr>
        <p:blipFill>
          <a:blip r:embed="rId3" cstate="print"/>
          <a:srcRect l="11143"/>
          <a:stretch>
            <a:fillRect/>
          </a:stretch>
        </p:blipFill>
        <p:spPr bwMode="auto">
          <a:xfrm>
            <a:off x="5846928" y="3697674"/>
            <a:ext cx="3038057" cy="2564146"/>
          </a:xfrm>
          <a:prstGeom prst="rect">
            <a:avLst/>
          </a:prstGeom>
          <a:noFill/>
        </p:spPr>
      </p:pic>
      <p:pic>
        <p:nvPicPr>
          <p:cNvPr id="3079" name="Picture 7" descr="C:\Users\Shanta\Desktop\pre school\IMG_4995.JPG"/>
          <p:cNvPicPr>
            <a:picLocks noChangeAspect="1" noChangeArrowheads="1"/>
          </p:cNvPicPr>
          <p:nvPr/>
        </p:nvPicPr>
        <p:blipFill>
          <a:blip r:embed="rId4" cstate="print"/>
          <a:srcRect l="3872" t="18939" r="14814"/>
          <a:stretch>
            <a:fillRect/>
          </a:stretch>
        </p:blipFill>
        <p:spPr bwMode="auto">
          <a:xfrm>
            <a:off x="4957842" y="152400"/>
            <a:ext cx="3962400" cy="2962365"/>
          </a:xfrm>
          <a:prstGeom prst="rect">
            <a:avLst/>
          </a:prstGeom>
          <a:noFill/>
        </p:spPr>
      </p:pic>
      <p:sp>
        <p:nvSpPr>
          <p:cNvPr id="7" name="Content Placeholder 6"/>
          <p:cNvSpPr>
            <a:spLocks noGrp="1"/>
          </p:cNvSpPr>
          <p:nvPr>
            <p:ph idx="1"/>
          </p:nvPr>
        </p:nvSpPr>
        <p:spPr>
          <a:xfrm>
            <a:off x="805511" y="490582"/>
            <a:ext cx="4114800" cy="2285999"/>
          </a:xfrm>
        </p:spPr>
        <p:txBody>
          <a:bodyPr>
            <a:normAutofit/>
          </a:bodyPr>
          <a:lstStyle/>
          <a:p>
            <a:pPr algn="r">
              <a:buNone/>
            </a:pPr>
            <a:r>
              <a:rPr lang="en-US" sz="2800" dirty="0" smtClean="0"/>
              <a:t>   Children are free to explore and learn at their pace. Teachers are facilitators and guides.</a:t>
            </a:r>
          </a:p>
        </p:txBody>
      </p:sp>
      <p:pic>
        <p:nvPicPr>
          <p:cNvPr id="2050" name="Picture 2" descr="C:\Users\Monita\Desktop\preschool\IMG_5491.JPG"/>
          <p:cNvPicPr>
            <a:picLocks noChangeAspect="1" noChangeArrowheads="1"/>
          </p:cNvPicPr>
          <p:nvPr/>
        </p:nvPicPr>
        <p:blipFill>
          <a:blip r:embed="rId5" cstate="print"/>
          <a:srcRect l="37619" r="17738"/>
          <a:stretch>
            <a:fillRect/>
          </a:stretch>
        </p:blipFill>
        <p:spPr bwMode="auto">
          <a:xfrm>
            <a:off x="213706" y="3379547"/>
            <a:ext cx="1905000" cy="32003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hanta\Desktop\pre school\New folder\44.JPG"/>
          <p:cNvPicPr>
            <a:picLocks noGrp="1" noChangeAspect="1" noChangeArrowheads="1"/>
          </p:cNvPicPr>
          <p:nvPr>
            <p:ph idx="1"/>
          </p:nvPr>
        </p:nvPicPr>
        <p:blipFill>
          <a:blip r:embed="rId2" cstate="print"/>
          <a:stretch>
            <a:fillRect/>
          </a:stretch>
        </p:blipFill>
        <p:spPr bwMode="auto">
          <a:xfrm>
            <a:off x="2667000" y="2743200"/>
            <a:ext cx="4400605" cy="3302159"/>
          </a:xfrm>
          <a:prstGeom prst="rect">
            <a:avLst/>
          </a:prstGeom>
          <a:noFill/>
        </p:spPr>
      </p:pic>
      <p:sp>
        <p:nvSpPr>
          <p:cNvPr id="9" name="TextBox 8"/>
          <p:cNvSpPr txBox="1"/>
          <p:nvPr/>
        </p:nvSpPr>
        <p:spPr>
          <a:xfrm>
            <a:off x="1285902" y="372576"/>
            <a:ext cx="7162800" cy="2169825"/>
          </a:xfrm>
          <a:prstGeom prst="rect">
            <a:avLst/>
          </a:prstGeom>
          <a:noFill/>
        </p:spPr>
        <p:txBody>
          <a:bodyPr wrap="square" rtlCol="0">
            <a:spAutoFit/>
          </a:bodyPr>
          <a:lstStyle/>
          <a:p>
            <a:r>
              <a:rPr lang="en-US" sz="2800" b="1" dirty="0" smtClean="0">
                <a:ln w="18000">
                  <a:noFill/>
                  <a:prstDash val="solid"/>
                  <a:miter lim="800000"/>
                </a:ln>
                <a:solidFill>
                  <a:srgbClr val="0070C0"/>
                </a:solidFill>
                <a:effectLst>
                  <a:outerShdw blurRad="25500" dist="23000" dir="7020000" algn="tl">
                    <a:srgbClr val="000000">
                      <a:alpha val="50000"/>
                    </a:srgbClr>
                  </a:outerShdw>
                </a:effectLst>
              </a:rPr>
              <a:t>Time on Task</a:t>
            </a:r>
            <a:r>
              <a:rPr lang="en-US" sz="3600" b="1" dirty="0" smtClean="0">
                <a:ln w="18000">
                  <a:noFill/>
                  <a:prstDash val="solid"/>
                  <a:miter lim="800000"/>
                </a:ln>
                <a:solidFill>
                  <a:srgbClr val="0070C0"/>
                </a:solidFill>
                <a:effectLst>
                  <a:outerShdw blurRad="25500" dist="23000" dir="7020000" algn="tl">
                    <a:srgbClr val="000000">
                      <a:alpha val="50000"/>
                    </a:srgbClr>
                  </a:outerShdw>
                </a:effectLst>
              </a:rPr>
              <a:t>: </a:t>
            </a:r>
            <a:endParaRPr lang="en-US" sz="900" b="1" dirty="0" smtClean="0">
              <a:ln w="18000">
                <a:noFill/>
                <a:prstDash val="solid"/>
                <a:miter lim="800000"/>
              </a:ln>
              <a:solidFill>
                <a:srgbClr val="0070C0"/>
              </a:solidFill>
              <a:effectLst>
                <a:outerShdw blurRad="25500" dist="23000" dir="7020000" algn="tl">
                  <a:srgbClr val="000000">
                    <a:alpha val="50000"/>
                  </a:srgbClr>
                </a:outerShdw>
              </a:effectLst>
            </a:endParaRPr>
          </a:p>
          <a:p>
            <a:r>
              <a:rPr lang="en-US" sz="900" b="1" dirty="0" smtClean="0">
                <a:ln w="18000">
                  <a:noFill/>
                  <a:prstDash val="solid"/>
                  <a:miter lim="800000"/>
                </a:ln>
                <a:solidFill>
                  <a:schemeClr val="bg1"/>
                </a:solidFill>
                <a:effectLst>
                  <a:outerShdw blurRad="25500" dist="23000" dir="7020000" algn="tl">
                    <a:srgbClr val="000000">
                      <a:alpha val="50000"/>
                    </a:srgbClr>
                  </a:outerShdw>
                </a:effectLst>
              </a:rPr>
              <a:t> </a:t>
            </a:r>
            <a:r>
              <a:rPr lang="en-US" sz="3600" b="1" dirty="0" smtClean="0">
                <a:ln w="18000">
                  <a:noFill/>
                  <a:prstDash val="solid"/>
                  <a:miter lim="800000"/>
                </a:ln>
                <a:solidFill>
                  <a:srgbClr val="0070C0"/>
                </a:solidFill>
                <a:effectLst>
                  <a:outerShdw blurRad="25500" dist="23000" dir="7020000" algn="tl">
                    <a:srgbClr val="000000">
                      <a:alpha val="50000"/>
                    </a:srgbClr>
                  </a:outerShdw>
                </a:effectLst>
              </a:rPr>
              <a:t/>
            </a:r>
            <a:br>
              <a:rPr lang="en-US" sz="3600" b="1" dirty="0" smtClean="0">
                <a:ln w="18000">
                  <a:noFill/>
                  <a:prstDash val="solid"/>
                  <a:miter lim="800000"/>
                </a:ln>
                <a:solidFill>
                  <a:srgbClr val="0070C0"/>
                </a:solidFill>
                <a:effectLst>
                  <a:outerShdw blurRad="25500" dist="23000" dir="7020000" algn="tl">
                    <a:srgbClr val="000000">
                      <a:alpha val="50000"/>
                    </a:srgbClr>
                  </a:outerShdw>
                </a:effectLst>
              </a:rPr>
            </a:br>
            <a:r>
              <a:rPr lang="en-US" dirty="0" smtClean="0"/>
              <a:t>Students sit purposefully and wait for the teacher to give them, one after another, water from the bottle they have brought from home</a:t>
            </a:r>
          </a:p>
          <a:p>
            <a:r>
              <a:rPr lang="en-US" dirty="0"/>
              <a:t>v</a:t>
            </a:r>
            <a:r>
              <a:rPr lang="en-US" dirty="0" smtClean="0"/>
              <a:t>iolating the teaching adage</a:t>
            </a:r>
            <a:r>
              <a:rPr lang="en-US" b="1" dirty="0" smtClean="0"/>
              <a:t>: </a:t>
            </a:r>
            <a:r>
              <a:rPr lang="en-US" dirty="0" smtClean="0"/>
              <a:t>Teachers must not do what children can do. </a:t>
            </a:r>
            <a:br>
              <a:rPr lang="en-US" dirty="0" smtClean="0"/>
            </a:br>
            <a:endParaRPr lang="en-US" dirty="0" smtClean="0"/>
          </a:p>
          <a:p>
            <a:r>
              <a:rPr lang="en-US" dirty="0" smtClean="0"/>
              <a:t>This activity took 19 minutes</a:t>
            </a:r>
            <a:r>
              <a:rPr lang="en-US" b="1" dirty="0" smtClean="0"/>
              <a:t>. </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Shanta\Desktop\pre school\New folder\2 (5).JPG"/>
          <p:cNvPicPr>
            <a:picLocks noChangeAspect="1" noChangeArrowheads="1"/>
          </p:cNvPicPr>
          <p:nvPr/>
        </p:nvPicPr>
        <p:blipFill>
          <a:blip r:embed="rId2" cstate="print"/>
          <a:srcRect/>
          <a:stretch>
            <a:fillRect/>
          </a:stretch>
        </p:blipFill>
        <p:spPr bwMode="auto">
          <a:xfrm>
            <a:off x="2209800" y="381000"/>
            <a:ext cx="6248400" cy="4686034"/>
          </a:xfrm>
          <a:prstGeom prst="rect">
            <a:avLst/>
          </a:prstGeom>
          <a:noFill/>
        </p:spPr>
      </p:pic>
      <p:sp>
        <p:nvSpPr>
          <p:cNvPr id="5" name="TextBox 4"/>
          <p:cNvSpPr txBox="1"/>
          <p:nvPr/>
        </p:nvSpPr>
        <p:spPr>
          <a:xfrm>
            <a:off x="1638300" y="5410200"/>
            <a:ext cx="7391400" cy="923330"/>
          </a:xfrm>
          <a:prstGeom prst="rect">
            <a:avLst/>
          </a:prstGeom>
          <a:noFill/>
        </p:spPr>
        <p:txBody>
          <a:bodyPr wrap="square" rtlCol="0">
            <a:spAutoFit/>
          </a:bodyPr>
          <a:lstStyle/>
          <a:p>
            <a:r>
              <a:rPr lang="en-US" dirty="0" smtClean="0"/>
              <a:t>Meeting in private ECD where children were making plans with the teacher about going and studying plant in the local nursery as part of their curriculum on plants. Here they stop to greet a visitor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anta\Desktop\pre school\New folder\3 (3).JPG"/>
          <p:cNvPicPr>
            <a:picLocks noChangeAspect="1" noChangeArrowheads="1"/>
          </p:cNvPicPr>
          <p:nvPr/>
        </p:nvPicPr>
        <p:blipFill>
          <a:blip r:embed="rId2" cstate="print"/>
          <a:srcRect/>
          <a:stretch>
            <a:fillRect/>
          </a:stretch>
        </p:blipFill>
        <p:spPr bwMode="auto">
          <a:xfrm>
            <a:off x="2641421" y="838200"/>
            <a:ext cx="3149779" cy="2362200"/>
          </a:xfrm>
          <a:prstGeom prst="rect">
            <a:avLst/>
          </a:prstGeom>
          <a:noFill/>
        </p:spPr>
      </p:pic>
      <p:pic>
        <p:nvPicPr>
          <p:cNvPr id="5125" name="Picture 5" descr="C:\Users\Shanta\Desktop\pre school\New folder\18.JPG"/>
          <p:cNvPicPr>
            <a:picLocks noChangeAspect="1" noChangeArrowheads="1"/>
          </p:cNvPicPr>
          <p:nvPr/>
        </p:nvPicPr>
        <p:blipFill>
          <a:blip r:embed="rId3" cstate="print"/>
          <a:srcRect/>
          <a:stretch>
            <a:fillRect/>
          </a:stretch>
        </p:blipFill>
        <p:spPr bwMode="auto">
          <a:xfrm>
            <a:off x="4495800" y="3333942"/>
            <a:ext cx="4495800" cy="3371657"/>
          </a:xfrm>
          <a:prstGeom prst="rect">
            <a:avLst/>
          </a:prstGeom>
          <a:noFill/>
        </p:spPr>
      </p:pic>
      <p:pic>
        <p:nvPicPr>
          <p:cNvPr id="8" name="Content Placeholder 4" descr="C:\Users\Shanta\Desktop\pre school\New folder\13 (2).JPG"/>
          <p:cNvPicPr>
            <a:picLocks noChangeAspect="1" noChangeArrowheads="1"/>
          </p:cNvPicPr>
          <p:nvPr/>
        </p:nvPicPr>
        <p:blipFill>
          <a:blip r:embed="rId4" cstate="print"/>
          <a:srcRect/>
          <a:stretch>
            <a:fillRect/>
          </a:stretch>
        </p:blipFill>
        <p:spPr bwMode="auto">
          <a:xfrm>
            <a:off x="1676400" y="3352800"/>
            <a:ext cx="2628900" cy="3505200"/>
          </a:xfrm>
          <a:prstGeom prst="rect">
            <a:avLst/>
          </a:prstGeom>
          <a:noFill/>
        </p:spPr>
      </p:pic>
      <p:pic>
        <p:nvPicPr>
          <p:cNvPr id="9" name="Content Placeholder 8" descr="C:\Users\Shanta\Desktop\pre school\New folder\4.jpg"/>
          <p:cNvPicPr>
            <a:picLocks noGrp="1" noChangeAspect="1" noChangeArrowheads="1"/>
          </p:cNvPicPr>
          <p:nvPr>
            <p:ph idx="1"/>
          </p:nvPr>
        </p:nvPicPr>
        <p:blipFill>
          <a:blip r:embed="rId5" cstate="print"/>
          <a:srcRect/>
          <a:stretch>
            <a:fillRect/>
          </a:stretch>
        </p:blipFill>
        <p:spPr bwMode="auto">
          <a:xfrm>
            <a:off x="5842000" y="838200"/>
            <a:ext cx="3149600" cy="2362200"/>
          </a:xfrm>
          <a:prstGeom prst="rect">
            <a:avLst/>
          </a:prstGeom>
          <a:noFill/>
        </p:spPr>
      </p:pic>
      <p:sp>
        <p:nvSpPr>
          <p:cNvPr id="10" name="TextBox 9"/>
          <p:cNvSpPr txBox="1"/>
          <p:nvPr/>
        </p:nvSpPr>
        <p:spPr>
          <a:xfrm>
            <a:off x="757746" y="1307047"/>
            <a:ext cx="1885950" cy="1754326"/>
          </a:xfrm>
          <a:prstGeom prst="rect">
            <a:avLst/>
          </a:prstGeom>
          <a:noFill/>
        </p:spPr>
        <p:txBody>
          <a:bodyPr wrap="square" rtlCol="0">
            <a:spAutoFit/>
          </a:bodyPr>
          <a:lstStyle/>
          <a:p>
            <a:r>
              <a:rPr lang="en-US" dirty="0" smtClean="0"/>
              <a:t>Outdoor experience and trips are essential elements of private schools. </a:t>
            </a:r>
          </a:p>
          <a:p>
            <a:endParaRPr lang="en-US" dirty="0"/>
          </a:p>
        </p:txBody>
      </p:sp>
      <p:sp>
        <p:nvSpPr>
          <p:cNvPr id="7" name="Rectangle 6"/>
          <p:cNvSpPr/>
          <p:nvPr/>
        </p:nvSpPr>
        <p:spPr>
          <a:xfrm>
            <a:off x="1371600" y="68759"/>
            <a:ext cx="4800600" cy="769441"/>
          </a:xfrm>
          <a:prstGeom prst="rect">
            <a:avLst/>
          </a:prstGeom>
        </p:spPr>
        <p:txBody>
          <a:bodyPr wrap="square">
            <a:spAutoFit/>
          </a:bodyPr>
          <a:lstStyle/>
          <a:p>
            <a:r>
              <a:rPr lang="en-US" sz="4400" dirty="0" smtClean="0">
                <a:solidFill>
                  <a:srgbClr val="0070C0"/>
                </a:solidFill>
              </a:rPr>
              <a:t>Physical Activity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anta\Desktop\pre school\New folder\55.JPG"/>
          <p:cNvPicPr>
            <a:picLocks noGrp="1" noChangeAspect="1" noChangeArrowheads="1"/>
          </p:cNvPicPr>
          <p:nvPr>
            <p:ph idx="1"/>
          </p:nvPr>
        </p:nvPicPr>
        <p:blipFill>
          <a:blip r:embed="rId2" cstate="print"/>
          <a:stretch>
            <a:fillRect/>
          </a:stretch>
        </p:blipFill>
        <p:spPr bwMode="auto">
          <a:xfrm>
            <a:off x="5029200" y="3723324"/>
            <a:ext cx="3985953" cy="2992582"/>
          </a:xfrm>
          <a:prstGeom prst="rect">
            <a:avLst/>
          </a:prstGeom>
          <a:noFill/>
        </p:spPr>
      </p:pic>
      <p:pic>
        <p:nvPicPr>
          <p:cNvPr id="4" name="Picture 7" descr="C:\Users\Shanta\Desktop\pre school\New folder\42.JPG"/>
          <p:cNvPicPr>
            <a:picLocks noChangeAspect="1" noChangeArrowheads="1"/>
          </p:cNvPicPr>
          <p:nvPr/>
        </p:nvPicPr>
        <p:blipFill>
          <a:blip r:embed="rId3" cstate="print"/>
          <a:srcRect/>
          <a:stretch>
            <a:fillRect/>
          </a:stretch>
        </p:blipFill>
        <p:spPr bwMode="auto">
          <a:xfrm>
            <a:off x="914400" y="3723324"/>
            <a:ext cx="3962400" cy="2971630"/>
          </a:xfrm>
          <a:prstGeom prst="rect">
            <a:avLst/>
          </a:prstGeom>
          <a:noFill/>
        </p:spPr>
      </p:pic>
      <p:pic>
        <p:nvPicPr>
          <p:cNvPr id="6147" name="Picture 3" descr="C:\Users\Shanta\Desktop\pre school\New folder\22.JPG"/>
          <p:cNvPicPr>
            <a:picLocks noChangeAspect="1" noChangeArrowheads="1"/>
          </p:cNvPicPr>
          <p:nvPr/>
        </p:nvPicPr>
        <p:blipFill>
          <a:blip r:embed="rId4" cstate="print"/>
          <a:srcRect/>
          <a:stretch>
            <a:fillRect/>
          </a:stretch>
        </p:blipFill>
        <p:spPr bwMode="auto">
          <a:xfrm>
            <a:off x="5029200" y="304800"/>
            <a:ext cx="3962626" cy="2971800"/>
          </a:xfrm>
          <a:prstGeom prst="rect">
            <a:avLst/>
          </a:prstGeom>
          <a:noFill/>
        </p:spPr>
      </p:pic>
      <p:pic>
        <p:nvPicPr>
          <p:cNvPr id="3074" name="Picture 2" descr="C:\Users\Monita\Desktop\preschool\IMG_5506.JPG"/>
          <p:cNvPicPr>
            <a:picLocks noChangeAspect="1" noChangeArrowheads="1"/>
          </p:cNvPicPr>
          <p:nvPr/>
        </p:nvPicPr>
        <p:blipFill>
          <a:blip r:embed="rId5" cstate="print"/>
          <a:srcRect/>
          <a:stretch>
            <a:fillRect/>
          </a:stretch>
        </p:blipFill>
        <p:spPr bwMode="auto">
          <a:xfrm>
            <a:off x="914400" y="304800"/>
            <a:ext cx="4038600" cy="30289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Shanta\Desktop\pre school\New folder\40.JPG"/>
          <p:cNvPicPr>
            <a:picLocks noGrp="1" noChangeAspect="1" noChangeArrowheads="1"/>
          </p:cNvPicPr>
          <p:nvPr>
            <p:ph idx="1"/>
          </p:nvPr>
        </p:nvPicPr>
        <p:blipFill>
          <a:blip r:embed="rId2" cstate="print"/>
          <a:stretch>
            <a:fillRect/>
          </a:stretch>
        </p:blipFill>
        <p:spPr bwMode="auto">
          <a:xfrm>
            <a:off x="1752600" y="533400"/>
            <a:ext cx="5896315" cy="4424521"/>
          </a:xfrm>
          <a:prstGeom prst="rect">
            <a:avLst/>
          </a:prstGeom>
          <a:noFill/>
        </p:spPr>
      </p:pic>
      <p:sp>
        <p:nvSpPr>
          <p:cNvPr id="6" name="TextBox 5"/>
          <p:cNvSpPr txBox="1"/>
          <p:nvPr/>
        </p:nvSpPr>
        <p:spPr>
          <a:xfrm>
            <a:off x="1600200" y="5105400"/>
            <a:ext cx="6705600" cy="1200329"/>
          </a:xfrm>
          <a:prstGeom prst="rect">
            <a:avLst/>
          </a:prstGeom>
          <a:noFill/>
        </p:spPr>
        <p:txBody>
          <a:bodyPr wrap="square" rtlCol="0">
            <a:spAutoFit/>
          </a:bodyPr>
          <a:lstStyle/>
          <a:p>
            <a:r>
              <a:rPr lang="en-US" sz="2400" dirty="0" smtClean="0"/>
              <a:t>Public school children never get to go outdoors, no matter how well resourced the in terms of outdoor space.</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nta\Desktop\pre school\New folder\45.JPG"/>
          <p:cNvPicPr>
            <a:picLocks noGrp="1" noChangeAspect="1" noChangeArrowheads="1"/>
          </p:cNvPicPr>
          <p:nvPr>
            <p:ph idx="1"/>
          </p:nvPr>
        </p:nvPicPr>
        <p:blipFill>
          <a:blip r:embed="rId2" cstate="print"/>
          <a:srcRect t="8418" r="36110" b="22553"/>
          <a:stretch>
            <a:fillRect/>
          </a:stretch>
        </p:blipFill>
        <p:spPr bwMode="auto">
          <a:xfrm>
            <a:off x="1981200" y="4343400"/>
            <a:ext cx="2633031" cy="2133600"/>
          </a:xfrm>
          <a:prstGeom prst="rect">
            <a:avLst/>
          </a:prstGeom>
          <a:noFill/>
        </p:spPr>
      </p:pic>
      <p:pic>
        <p:nvPicPr>
          <p:cNvPr id="13314" name="Picture 2" descr="C:\Users\Shanta\Desktop\pre school\IMG_5038.JPG"/>
          <p:cNvPicPr>
            <a:picLocks noChangeAspect="1" noChangeArrowheads="1"/>
          </p:cNvPicPr>
          <p:nvPr/>
        </p:nvPicPr>
        <p:blipFill>
          <a:blip r:embed="rId3" cstate="print"/>
          <a:srcRect t="26515"/>
          <a:stretch>
            <a:fillRect/>
          </a:stretch>
        </p:blipFill>
        <p:spPr bwMode="auto">
          <a:xfrm>
            <a:off x="4841452" y="4343400"/>
            <a:ext cx="3871495" cy="2133600"/>
          </a:xfrm>
          <a:prstGeom prst="rect">
            <a:avLst/>
          </a:prstGeom>
          <a:noFill/>
        </p:spPr>
      </p:pic>
      <p:pic>
        <p:nvPicPr>
          <p:cNvPr id="13315" name="Picture 3" descr="C:\Users\Shanta\Desktop\pre school\IMG_5043.JPG"/>
          <p:cNvPicPr>
            <a:picLocks noChangeAspect="1" noChangeArrowheads="1"/>
          </p:cNvPicPr>
          <p:nvPr/>
        </p:nvPicPr>
        <p:blipFill>
          <a:blip r:embed="rId4" cstate="print"/>
          <a:srcRect t="7576" r="26141"/>
          <a:stretch>
            <a:fillRect/>
          </a:stretch>
        </p:blipFill>
        <p:spPr bwMode="auto">
          <a:xfrm>
            <a:off x="3733800" y="1517437"/>
            <a:ext cx="2273508" cy="2133600"/>
          </a:xfrm>
          <a:prstGeom prst="rect">
            <a:avLst/>
          </a:prstGeom>
          <a:noFill/>
        </p:spPr>
      </p:pic>
      <p:pic>
        <p:nvPicPr>
          <p:cNvPr id="13316" name="Picture 4" descr="C:\Users\Shanta\Desktop\pre school\IMG_5035.JPG"/>
          <p:cNvPicPr>
            <a:picLocks noChangeAspect="1" noChangeArrowheads="1"/>
          </p:cNvPicPr>
          <p:nvPr/>
        </p:nvPicPr>
        <p:blipFill>
          <a:blip r:embed="rId5" cstate="print"/>
          <a:srcRect r="9096"/>
          <a:stretch>
            <a:fillRect/>
          </a:stretch>
        </p:blipFill>
        <p:spPr bwMode="auto">
          <a:xfrm>
            <a:off x="6208005" y="1517437"/>
            <a:ext cx="2586182" cy="2133600"/>
          </a:xfrm>
          <a:prstGeom prst="rect">
            <a:avLst/>
          </a:prstGeom>
          <a:noFill/>
        </p:spPr>
      </p:pic>
      <p:pic>
        <p:nvPicPr>
          <p:cNvPr id="13317" name="Picture 5" descr="C:\Users\Shanta\Desktop\pre school\IMG_4971.JPG"/>
          <p:cNvPicPr>
            <a:picLocks noChangeAspect="1" noChangeArrowheads="1"/>
          </p:cNvPicPr>
          <p:nvPr/>
        </p:nvPicPr>
        <p:blipFill>
          <a:blip r:embed="rId6" cstate="print"/>
          <a:srcRect/>
          <a:stretch>
            <a:fillRect/>
          </a:stretch>
        </p:blipFill>
        <p:spPr bwMode="auto">
          <a:xfrm>
            <a:off x="850710" y="1517437"/>
            <a:ext cx="2682393" cy="2011680"/>
          </a:xfrm>
          <a:prstGeom prst="rect">
            <a:avLst/>
          </a:prstGeom>
          <a:noFill/>
        </p:spPr>
      </p:pic>
      <p:sp>
        <p:nvSpPr>
          <p:cNvPr id="10" name="TextBox 9"/>
          <p:cNvSpPr txBox="1"/>
          <p:nvPr/>
        </p:nvSpPr>
        <p:spPr>
          <a:xfrm>
            <a:off x="838200" y="847888"/>
            <a:ext cx="8305800" cy="646331"/>
          </a:xfrm>
          <a:prstGeom prst="rect">
            <a:avLst/>
          </a:prstGeom>
          <a:noFill/>
        </p:spPr>
        <p:txBody>
          <a:bodyPr wrap="square" rtlCol="0">
            <a:spAutoFit/>
          </a:bodyPr>
          <a:lstStyle/>
          <a:p>
            <a:r>
              <a:rPr lang="en-US" dirty="0" smtClean="0"/>
              <a:t>Public schools lack teaching resources. Even when they exist, they are mostly shelved, with the fear that they might be ruined. </a:t>
            </a:r>
            <a:endParaRPr lang="en-US" dirty="0"/>
          </a:p>
        </p:txBody>
      </p:sp>
      <p:sp>
        <p:nvSpPr>
          <p:cNvPr id="8" name="Rectangle 7"/>
          <p:cNvSpPr/>
          <p:nvPr/>
        </p:nvSpPr>
        <p:spPr>
          <a:xfrm>
            <a:off x="2737890" y="125045"/>
            <a:ext cx="3774367" cy="646331"/>
          </a:xfrm>
          <a:prstGeom prst="rect">
            <a:avLst/>
          </a:prstGeom>
        </p:spPr>
        <p:txBody>
          <a:bodyPr wrap="none">
            <a:spAutoFit/>
          </a:bodyPr>
          <a:lstStyle/>
          <a:p>
            <a:r>
              <a:rPr lang="en-US" sz="3600" dirty="0" smtClean="0">
                <a:solidFill>
                  <a:srgbClr val="0070C0"/>
                </a:solidFill>
              </a:rPr>
              <a:t>Teaching Material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743" y="48904"/>
            <a:ext cx="5410200" cy="914400"/>
          </a:xfrm>
        </p:spPr>
        <p:txBody>
          <a:bodyPr>
            <a:noAutofit/>
          </a:bodyPr>
          <a:lstStyle/>
          <a:p>
            <a:r>
              <a:rPr lang="en-US" sz="4000" b="1" dirty="0" smtClean="0">
                <a:solidFill>
                  <a:srgbClr val="0070C0"/>
                </a:solidFill>
              </a:rPr>
              <a:t>In the private schools…</a:t>
            </a:r>
            <a:endParaRPr lang="en-US" sz="4000" b="1" dirty="0">
              <a:solidFill>
                <a:srgbClr val="0070C0"/>
              </a:solidFill>
            </a:endParaRPr>
          </a:p>
        </p:txBody>
      </p:sp>
      <p:pic>
        <p:nvPicPr>
          <p:cNvPr id="4" name="Picture 2" descr="C:\Users\Shanta\Desktop\pre school\New folder\1.jpg"/>
          <p:cNvPicPr>
            <a:picLocks noChangeAspect="1" noChangeArrowheads="1"/>
          </p:cNvPicPr>
          <p:nvPr/>
        </p:nvPicPr>
        <p:blipFill>
          <a:blip r:embed="rId2" cstate="print"/>
          <a:srcRect/>
          <a:stretch>
            <a:fillRect/>
          </a:stretch>
        </p:blipFill>
        <p:spPr bwMode="auto">
          <a:xfrm>
            <a:off x="5015939" y="963304"/>
            <a:ext cx="3860800" cy="2895600"/>
          </a:xfrm>
          <a:prstGeom prst="rect">
            <a:avLst/>
          </a:prstGeom>
          <a:noFill/>
        </p:spPr>
      </p:pic>
      <p:pic>
        <p:nvPicPr>
          <p:cNvPr id="1026" name="Picture 2" descr="C:\Users\Shanta\Desktop\pre school\IMG_4878.JPG"/>
          <p:cNvPicPr>
            <a:picLocks noChangeAspect="1" noChangeArrowheads="1"/>
          </p:cNvPicPr>
          <p:nvPr/>
        </p:nvPicPr>
        <p:blipFill>
          <a:blip r:embed="rId3" cstate="print"/>
          <a:srcRect/>
          <a:stretch>
            <a:fillRect/>
          </a:stretch>
        </p:blipFill>
        <p:spPr bwMode="auto">
          <a:xfrm>
            <a:off x="802943" y="963304"/>
            <a:ext cx="3962400" cy="2971800"/>
          </a:xfrm>
          <a:prstGeom prst="rect">
            <a:avLst/>
          </a:prstGeom>
          <a:noFill/>
        </p:spPr>
      </p:pic>
      <p:pic>
        <p:nvPicPr>
          <p:cNvPr id="1027" name="Picture 3" descr="C:\Users\Shanta\Desktop\pre school\New folder\12.JPG"/>
          <p:cNvPicPr>
            <a:picLocks noChangeAspect="1" noChangeArrowheads="1"/>
          </p:cNvPicPr>
          <p:nvPr/>
        </p:nvPicPr>
        <p:blipFill>
          <a:blip r:embed="rId4" cstate="print"/>
          <a:srcRect t="13334"/>
          <a:stretch>
            <a:fillRect/>
          </a:stretch>
        </p:blipFill>
        <p:spPr bwMode="auto">
          <a:xfrm>
            <a:off x="5141616" y="4114800"/>
            <a:ext cx="3810000" cy="2476338"/>
          </a:xfrm>
          <a:prstGeom prst="rect">
            <a:avLst/>
          </a:prstGeom>
          <a:noFill/>
        </p:spPr>
      </p:pic>
      <p:pic>
        <p:nvPicPr>
          <p:cNvPr id="4098" name="Picture 2" descr="C:\Users\Monita\Desktop\preschool\IMG_5484.JPG"/>
          <p:cNvPicPr>
            <a:picLocks noChangeAspect="1" noChangeArrowheads="1"/>
          </p:cNvPicPr>
          <p:nvPr/>
        </p:nvPicPr>
        <p:blipFill>
          <a:blip r:embed="rId5" cstate="print"/>
          <a:srcRect b="31884"/>
          <a:stretch>
            <a:fillRect/>
          </a:stretch>
        </p:blipFill>
        <p:spPr bwMode="auto">
          <a:xfrm>
            <a:off x="293999" y="4114800"/>
            <a:ext cx="4847617" cy="2476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Nepal's commitment on International Forum </a:t>
            </a:r>
            <a:r>
              <a:rPr lang="en-MY" dirty="0"/>
              <a:t/>
            </a:r>
            <a:br>
              <a:rPr lang="en-MY" dirty="0"/>
            </a:br>
            <a:endParaRPr lang="en-MY" dirty="0"/>
          </a:p>
        </p:txBody>
      </p:sp>
      <p:sp>
        <p:nvSpPr>
          <p:cNvPr id="3" name="Content Placeholder 2"/>
          <p:cNvSpPr>
            <a:spLocks noGrp="1"/>
          </p:cNvSpPr>
          <p:nvPr>
            <p:ph idx="1"/>
          </p:nvPr>
        </p:nvSpPr>
        <p:spPr>
          <a:xfrm>
            <a:off x="381000" y="1752600"/>
            <a:ext cx="8686799" cy="4876800"/>
          </a:xfrm>
        </p:spPr>
        <p:txBody>
          <a:bodyPr>
            <a:normAutofit fontScale="70000" lnSpcReduction="20000"/>
          </a:bodyPr>
          <a:lstStyle/>
          <a:p>
            <a:pPr lvl="0"/>
            <a:r>
              <a:rPr lang="en-US" dirty="0" smtClean="0"/>
              <a:t>Universal </a:t>
            </a:r>
            <a:r>
              <a:rPr lang="en-US" dirty="0"/>
              <a:t>Declaration of Human Rights 1948: Article 26</a:t>
            </a:r>
            <a:endParaRPr lang="en-MY" dirty="0"/>
          </a:p>
          <a:p>
            <a:pPr lvl="0"/>
            <a:r>
              <a:rPr lang="en-US" dirty="0"/>
              <a:t>Declaration of the Rights of the Child 1959</a:t>
            </a:r>
            <a:endParaRPr lang="en-MY" dirty="0"/>
          </a:p>
          <a:p>
            <a:pPr lvl="0"/>
            <a:r>
              <a:rPr lang="en-US" dirty="0"/>
              <a:t>International Covenant on Civil and Political Rights 1966</a:t>
            </a:r>
            <a:endParaRPr lang="en-MY" dirty="0"/>
          </a:p>
          <a:p>
            <a:pPr lvl="0"/>
            <a:r>
              <a:rPr lang="en-US" dirty="0"/>
              <a:t>International Covenant on Economic, Social and Cultural Rights 1966: Articles 13 &amp; 14 </a:t>
            </a:r>
            <a:endParaRPr lang="en-MY" dirty="0"/>
          </a:p>
          <a:p>
            <a:pPr lvl="0"/>
            <a:r>
              <a:rPr lang="en-US" dirty="0"/>
              <a:t>International Convention on the Elimination of all Forms of Racial Discrimination  1965</a:t>
            </a:r>
            <a:endParaRPr lang="en-MY" dirty="0"/>
          </a:p>
          <a:p>
            <a:pPr lvl="0"/>
            <a:r>
              <a:rPr lang="en-US" dirty="0"/>
              <a:t>Minimum Age Convention 1973</a:t>
            </a:r>
            <a:endParaRPr lang="en-MY" dirty="0"/>
          </a:p>
          <a:p>
            <a:pPr lvl="0"/>
            <a:r>
              <a:rPr lang="en-US" dirty="0"/>
              <a:t>Convention on the Elimination of all Forms of Discrimination against Women 1979</a:t>
            </a:r>
            <a:endParaRPr lang="en-MY" dirty="0"/>
          </a:p>
          <a:p>
            <a:pPr lvl="0"/>
            <a:r>
              <a:rPr lang="en-US" dirty="0"/>
              <a:t>U.N. Convention on the Rights of the Child 1989 (Ratified: 14 September 1990)</a:t>
            </a:r>
            <a:endParaRPr lang="en-MY" dirty="0"/>
          </a:p>
          <a:p>
            <a:pPr lvl="0"/>
            <a:r>
              <a:rPr lang="en-AU" dirty="0"/>
              <a:t>Salamanca Declaration on Special Needs Education 1994 </a:t>
            </a:r>
            <a:endParaRPr lang="en-MY" dirty="0"/>
          </a:p>
          <a:p>
            <a:pPr lvl="0"/>
            <a:r>
              <a:rPr lang="en-US" dirty="0"/>
              <a:t>Worst Forms of Child </a:t>
            </a:r>
            <a:r>
              <a:rPr lang="en-US" dirty="0" err="1"/>
              <a:t>Labour</a:t>
            </a:r>
            <a:r>
              <a:rPr lang="en-US" dirty="0"/>
              <a:t> Convention 1999</a:t>
            </a:r>
            <a:endParaRPr lang="en-MY" dirty="0"/>
          </a:p>
          <a:p>
            <a:pPr lvl="0"/>
            <a:r>
              <a:rPr lang="en-US" dirty="0"/>
              <a:t>Optional Protocols to the CRC on Sex Trafficking, Armed Conflict 2000</a:t>
            </a:r>
            <a:endParaRPr lang="en-MY" dirty="0"/>
          </a:p>
          <a:p>
            <a:pPr lvl="0"/>
            <a:r>
              <a:rPr lang="en-US" dirty="0"/>
              <a:t>International Convention on the Rights of Persons with Disabilities – CRPD 2006 (Signed: 3 Jan 2008) </a:t>
            </a:r>
            <a:endParaRPr lang="en-MY" dirty="0"/>
          </a:p>
        </p:txBody>
      </p:sp>
    </p:spTree>
    <p:extLst>
      <p:ext uri="{BB962C8B-B14F-4D97-AF65-F5344CB8AC3E}">
        <p14:creationId xmlns:p14="http://schemas.microsoft.com/office/powerpoint/2010/main" val="92042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Shanta\Desktop\pre school\New folder\2 (6).JPG"/>
          <p:cNvPicPr>
            <a:picLocks noGrp="1" noChangeAspect="1" noChangeArrowheads="1"/>
          </p:cNvPicPr>
          <p:nvPr>
            <p:ph idx="1"/>
          </p:nvPr>
        </p:nvPicPr>
        <p:blipFill>
          <a:blip r:embed="rId2" cstate="print"/>
          <a:stretch>
            <a:fillRect/>
          </a:stretch>
        </p:blipFill>
        <p:spPr bwMode="auto">
          <a:xfrm>
            <a:off x="4826924" y="3466407"/>
            <a:ext cx="4164676" cy="3125585"/>
          </a:xfrm>
          <a:prstGeom prst="rect">
            <a:avLst/>
          </a:prstGeom>
          <a:noFill/>
        </p:spPr>
      </p:pic>
      <p:pic>
        <p:nvPicPr>
          <p:cNvPr id="5" name="Picture 4" descr="C:\Users\Shanta\Desktop\pre school\New folder\3 (2).JPG"/>
          <p:cNvPicPr>
            <a:picLocks noChangeAspect="1" noChangeArrowheads="1"/>
          </p:cNvPicPr>
          <p:nvPr/>
        </p:nvPicPr>
        <p:blipFill>
          <a:blip r:embed="rId3" cstate="print"/>
          <a:srcRect/>
          <a:stretch>
            <a:fillRect/>
          </a:stretch>
        </p:blipFill>
        <p:spPr bwMode="auto">
          <a:xfrm>
            <a:off x="0" y="3505200"/>
            <a:ext cx="4470656" cy="3352800"/>
          </a:xfrm>
          <a:prstGeom prst="rect">
            <a:avLst/>
          </a:prstGeom>
          <a:noFill/>
        </p:spPr>
      </p:pic>
      <p:pic>
        <p:nvPicPr>
          <p:cNvPr id="7" name="Picture 2" descr="C:\Users\Shanta\Desktop\pre school\New folder\50.JPG"/>
          <p:cNvPicPr>
            <a:picLocks noChangeAspect="1" noChangeArrowheads="1"/>
          </p:cNvPicPr>
          <p:nvPr/>
        </p:nvPicPr>
        <p:blipFill>
          <a:blip r:embed="rId4" cstate="print"/>
          <a:srcRect/>
          <a:stretch>
            <a:fillRect/>
          </a:stretch>
        </p:blipFill>
        <p:spPr bwMode="auto">
          <a:xfrm>
            <a:off x="0" y="0"/>
            <a:ext cx="4419600" cy="3167265"/>
          </a:xfrm>
          <a:prstGeom prst="rect">
            <a:avLst/>
          </a:prstGeom>
          <a:noFill/>
        </p:spPr>
      </p:pic>
      <p:sp>
        <p:nvSpPr>
          <p:cNvPr id="8" name="TextBox 7"/>
          <p:cNvSpPr txBox="1"/>
          <p:nvPr/>
        </p:nvSpPr>
        <p:spPr>
          <a:xfrm>
            <a:off x="4889962" y="228600"/>
            <a:ext cx="4038600" cy="3046988"/>
          </a:xfrm>
          <a:prstGeom prst="rect">
            <a:avLst/>
          </a:prstGeom>
          <a:noFill/>
        </p:spPr>
        <p:txBody>
          <a:bodyPr wrap="square" rtlCol="0">
            <a:spAutoFit/>
          </a:bodyPr>
          <a:lstStyle/>
          <a:p>
            <a:r>
              <a:rPr lang="en-US" sz="2800" b="1" dirty="0" smtClean="0">
                <a:solidFill>
                  <a:srgbClr val="0070C0"/>
                </a:solidFill>
              </a:rPr>
              <a:t>Implementing the Curriculum</a:t>
            </a:r>
            <a:r>
              <a:rPr lang="en-US" sz="2800" dirty="0" smtClean="0">
                <a:solidFill>
                  <a:srgbClr val="0070C0"/>
                </a:solidFill>
              </a:rPr>
              <a:t/>
            </a:r>
            <a:br>
              <a:rPr lang="en-US" sz="2800" dirty="0" smtClean="0">
                <a:solidFill>
                  <a:srgbClr val="0070C0"/>
                </a:solidFill>
              </a:rPr>
            </a:br>
            <a:endParaRPr lang="en-US" sz="2800" dirty="0" smtClean="0">
              <a:solidFill>
                <a:srgbClr val="0070C0"/>
              </a:solidFill>
            </a:endParaRPr>
          </a:p>
          <a:p>
            <a:r>
              <a:rPr lang="en-US" dirty="0" smtClean="0"/>
              <a:t>Teachers sincerely follow the schedule: One period writing, the other period reading about what the children have written very well. Even when there are two teachers, they do more of the same.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8" y="298381"/>
            <a:ext cx="5943600" cy="728206"/>
          </a:xfrm>
        </p:spPr>
        <p:txBody>
          <a:bodyPr>
            <a:normAutofit fontScale="90000"/>
          </a:bodyPr>
          <a:lstStyle/>
          <a:p>
            <a:pPr algn="r"/>
            <a:r>
              <a:rPr lang="en-US" dirty="0" smtClean="0">
                <a:solidFill>
                  <a:srgbClr val="0070C0"/>
                </a:solidFill>
              </a:rPr>
              <a:t>F</a:t>
            </a:r>
            <a:r>
              <a:rPr lang="en-US" sz="4000" dirty="0" smtClean="0">
                <a:solidFill>
                  <a:srgbClr val="0070C0"/>
                </a:solidFill>
              </a:rPr>
              <a:t>oster Responsibility:</a:t>
            </a:r>
            <a:r>
              <a:rPr lang="en-US" dirty="0" smtClean="0">
                <a:solidFill>
                  <a:srgbClr val="0070C0"/>
                </a:solidFill>
              </a:rPr>
              <a:t/>
            </a:r>
            <a:br>
              <a:rPr lang="en-US" dirty="0" smtClean="0">
                <a:solidFill>
                  <a:srgbClr val="0070C0"/>
                </a:solidFill>
              </a:rPr>
            </a:br>
            <a:endParaRPr lang="en-US" dirty="0">
              <a:solidFill>
                <a:srgbClr val="0070C0"/>
              </a:solidFill>
            </a:endParaRPr>
          </a:p>
        </p:txBody>
      </p:sp>
      <p:pic>
        <p:nvPicPr>
          <p:cNvPr id="4" name="Content Placeholder 3" descr="C:\Users\Shanta\Desktop\pre school\IMG_4996.JPG"/>
          <p:cNvPicPr>
            <a:picLocks noGrp="1" noChangeAspect="1" noChangeArrowheads="1"/>
          </p:cNvPicPr>
          <p:nvPr>
            <p:ph idx="1"/>
          </p:nvPr>
        </p:nvPicPr>
        <p:blipFill rotWithShape="1">
          <a:blip r:embed="rId2" cstate="print"/>
          <a:srcRect t="16141"/>
          <a:stretch/>
        </p:blipFill>
        <p:spPr bwMode="auto">
          <a:xfrm>
            <a:off x="2746644" y="3857240"/>
            <a:ext cx="4442883" cy="2794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5" name="Picture 4" descr="C:\Users\Shanta\Desktop\pre school\IMG_5002.JPG"/>
          <p:cNvPicPr>
            <a:picLocks noChangeAspect="1" noChangeArrowheads="1"/>
          </p:cNvPicPr>
          <p:nvPr/>
        </p:nvPicPr>
        <p:blipFill>
          <a:blip r:embed="rId3" cstate="print"/>
          <a:srcRect l="36531" t="11786" r="39898" b="21711"/>
          <a:stretch>
            <a:fillRect/>
          </a:stretch>
        </p:blipFill>
        <p:spPr bwMode="auto">
          <a:xfrm>
            <a:off x="7383439" y="662484"/>
            <a:ext cx="1600200" cy="6019800"/>
          </a:xfrm>
          <a:prstGeom prst="rect">
            <a:avLst/>
          </a:prstGeom>
          <a:noFill/>
        </p:spPr>
      </p:pic>
      <p:pic>
        <p:nvPicPr>
          <p:cNvPr id="6" name="Picture 2" descr="C:\Users\Shanta\Desktop\pre school\New folder\42 (2).JPG"/>
          <p:cNvPicPr>
            <a:picLocks noChangeAspect="1" noChangeArrowheads="1"/>
          </p:cNvPicPr>
          <p:nvPr/>
        </p:nvPicPr>
        <p:blipFill>
          <a:blip r:embed="rId4" cstate="print"/>
          <a:srcRect/>
          <a:stretch>
            <a:fillRect/>
          </a:stretch>
        </p:blipFill>
        <p:spPr bwMode="auto">
          <a:xfrm>
            <a:off x="3707073" y="880606"/>
            <a:ext cx="3505200" cy="2628900"/>
          </a:xfrm>
          <a:prstGeom prst="rect">
            <a:avLst/>
          </a:prstGeom>
          <a:noFill/>
        </p:spPr>
      </p:pic>
      <p:sp>
        <p:nvSpPr>
          <p:cNvPr id="8" name="TextBox 7"/>
          <p:cNvSpPr txBox="1"/>
          <p:nvPr/>
        </p:nvSpPr>
        <p:spPr>
          <a:xfrm>
            <a:off x="448955" y="1456392"/>
            <a:ext cx="3258118" cy="1477328"/>
          </a:xfrm>
          <a:prstGeom prst="rect">
            <a:avLst/>
          </a:prstGeom>
          <a:noFill/>
        </p:spPr>
        <p:txBody>
          <a:bodyPr wrap="square" rtlCol="0">
            <a:spAutoFit/>
          </a:bodyPr>
          <a:lstStyle/>
          <a:p>
            <a:pPr algn="r"/>
            <a:r>
              <a:rPr lang="en-US" dirty="0" smtClean="0"/>
              <a:t>Private schools give responsibilities to students. The students in public schools learn to be obedient from very early age.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05600" cy="591312"/>
          </a:xfrm>
        </p:spPr>
        <p:txBody>
          <a:bodyPr>
            <a:noAutofit/>
          </a:bodyPr>
          <a:lstStyle/>
          <a:p>
            <a:pPr algn="l"/>
            <a:r>
              <a:rPr lang="en-US" sz="4000" dirty="0" smtClean="0">
                <a:solidFill>
                  <a:srgbClr val="0070C0"/>
                </a:solidFill>
              </a:rPr>
              <a:t>Teacher Preparation:  </a:t>
            </a:r>
            <a:br>
              <a:rPr lang="en-US" sz="4000" dirty="0" smtClean="0">
                <a:solidFill>
                  <a:srgbClr val="0070C0"/>
                </a:solidFill>
              </a:rPr>
            </a:br>
            <a:endParaRPr lang="en-US" sz="4000" dirty="0">
              <a:solidFill>
                <a:srgbClr val="0070C0"/>
              </a:solidFill>
            </a:endParaRPr>
          </a:p>
        </p:txBody>
      </p:sp>
      <p:pic>
        <p:nvPicPr>
          <p:cNvPr id="4" name="Picture 2" descr="C:\Users\Shanta\Desktop\pre school\IMG_5057.JPG"/>
          <p:cNvPicPr>
            <a:picLocks noGrp="1" noChangeAspect="1" noChangeArrowheads="1"/>
          </p:cNvPicPr>
          <p:nvPr>
            <p:ph idx="1"/>
          </p:nvPr>
        </p:nvPicPr>
        <p:blipFill>
          <a:blip r:embed="rId2" cstate="print"/>
          <a:srcRect l="11475"/>
          <a:stretch>
            <a:fillRect/>
          </a:stretch>
        </p:blipFill>
        <p:spPr bwMode="auto">
          <a:xfrm rot="5400000">
            <a:off x="3848100" y="1467612"/>
            <a:ext cx="5486400" cy="4648200"/>
          </a:xfrm>
          <a:prstGeom prst="rect">
            <a:avLst/>
          </a:prstGeom>
          <a:noFill/>
        </p:spPr>
      </p:pic>
      <p:sp>
        <p:nvSpPr>
          <p:cNvPr id="5" name="TextBox 4"/>
          <p:cNvSpPr txBox="1"/>
          <p:nvPr/>
        </p:nvSpPr>
        <p:spPr>
          <a:xfrm>
            <a:off x="1371600" y="2057400"/>
            <a:ext cx="2514600" cy="2031325"/>
          </a:xfrm>
          <a:prstGeom prst="rect">
            <a:avLst/>
          </a:prstGeom>
          <a:noFill/>
        </p:spPr>
        <p:txBody>
          <a:bodyPr wrap="square" rtlCol="0">
            <a:spAutoFit/>
          </a:bodyPr>
          <a:lstStyle/>
          <a:p>
            <a:pPr algn="r"/>
            <a:r>
              <a:rPr lang="en-US" dirty="0" smtClean="0"/>
              <a:t>One on one attention is limited to hand-holding and making children write.  The two to five day one time training for pre-schools without any follow up is not working.</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brought from home</a:t>
            </a:r>
            <a:endParaRPr lang="en-US" dirty="0"/>
          </a:p>
        </p:txBody>
      </p:sp>
      <p:pic>
        <p:nvPicPr>
          <p:cNvPr id="9218" name="Picture 2" descr="C:\Users\Shanta\Desktop\pre school\New folder\19.JPG"/>
          <p:cNvPicPr>
            <a:picLocks noGrp="1" noChangeAspect="1" noChangeArrowheads="1"/>
          </p:cNvPicPr>
          <p:nvPr>
            <p:ph idx="1"/>
          </p:nvPr>
        </p:nvPicPr>
        <p:blipFill>
          <a:blip r:embed="rId2" cstate="print"/>
          <a:srcRect/>
          <a:stretch>
            <a:fillRect/>
          </a:stretch>
        </p:blipFill>
        <p:spPr bwMode="auto">
          <a:xfrm>
            <a:off x="1752600" y="4281167"/>
            <a:ext cx="3505200" cy="2602991"/>
          </a:xfrm>
          <a:prstGeom prst="rect">
            <a:avLst/>
          </a:prstGeom>
          <a:noFill/>
        </p:spPr>
      </p:pic>
      <p:pic>
        <p:nvPicPr>
          <p:cNvPr id="9219" name="Picture 3" descr="C:\Users\Shanta\Desktop\pre school\New folder\14.jpg"/>
          <p:cNvPicPr>
            <a:picLocks noChangeAspect="1" noChangeArrowheads="1"/>
          </p:cNvPicPr>
          <p:nvPr/>
        </p:nvPicPr>
        <p:blipFill>
          <a:blip r:embed="rId3" cstate="print"/>
          <a:srcRect t="36112" r="675"/>
          <a:stretch>
            <a:fillRect/>
          </a:stretch>
        </p:blipFill>
        <p:spPr bwMode="auto">
          <a:xfrm>
            <a:off x="718009" y="219269"/>
            <a:ext cx="8232913" cy="3971731"/>
          </a:xfrm>
          <a:prstGeom prst="rect">
            <a:avLst/>
          </a:prstGeom>
          <a:noFill/>
        </p:spPr>
      </p:pic>
      <p:sp>
        <p:nvSpPr>
          <p:cNvPr id="5" name="TextBox 4"/>
          <p:cNvSpPr txBox="1"/>
          <p:nvPr/>
        </p:nvSpPr>
        <p:spPr>
          <a:xfrm>
            <a:off x="5445722" y="4255009"/>
            <a:ext cx="3505200" cy="2031325"/>
          </a:xfrm>
          <a:prstGeom prst="rect">
            <a:avLst/>
          </a:prstGeom>
          <a:noFill/>
        </p:spPr>
        <p:txBody>
          <a:bodyPr wrap="square" rtlCol="0">
            <a:spAutoFit/>
          </a:bodyPr>
          <a:lstStyle/>
          <a:p>
            <a:r>
              <a:rPr lang="en-US" sz="5400" dirty="0" smtClean="0">
                <a:solidFill>
                  <a:srgbClr val="0070C0"/>
                </a:solidFill>
              </a:rPr>
              <a:t>Food</a:t>
            </a:r>
          </a:p>
          <a:p>
            <a:r>
              <a:rPr lang="en-US" dirty="0" smtClean="0"/>
              <a:t>Private schools provide shacks and lunch. Those going to public schools eat food they bring from home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hanta\Desktop\pre school\New folder\16.jpg"/>
          <p:cNvPicPr>
            <a:picLocks noGrp="1" noChangeAspect="1" noChangeArrowheads="1"/>
          </p:cNvPicPr>
          <p:nvPr>
            <p:ph idx="1"/>
          </p:nvPr>
        </p:nvPicPr>
        <p:blipFill>
          <a:blip r:embed="rId2" cstate="print"/>
          <a:srcRect/>
          <a:stretch>
            <a:fillRect/>
          </a:stretch>
        </p:blipFill>
        <p:spPr bwMode="auto">
          <a:xfrm>
            <a:off x="0" y="0"/>
            <a:ext cx="5486400" cy="4114800"/>
          </a:xfrm>
          <a:prstGeom prst="rect">
            <a:avLst/>
          </a:prstGeom>
          <a:noFill/>
        </p:spPr>
      </p:pic>
      <p:pic>
        <p:nvPicPr>
          <p:cNvPr id="11268" name="Picture 4" descr="C:\Users\Shanta\Desktop\pre school\IMG_4982.JPG"/>
          <p:cNvPicPr>
            <a:picLocks noChangeAspect="1" noChangeArrowheads="1"/>
          </p:cNvPicPr>
          <p:nvPr/>
        </p:nvPicPr>
        <p:blipFill>
          <a:blip r:embed="rId3" cstate="print"/>
          <a:srcRect/>
          <a:stretch>
            <a:fillRect/>
          </a:stretch>
        </p:blipFill>
        <p:spPr bwMode="auto">
          <a:xfrm>
            <a:off x="7239000" y="4317855"/>
            <a:ext cx="1905000" cy="2540145"/>
          </a:xfrm>
          <a:prstGeom prst="rect">
            <a:avLst/>
          </a:prstGeom>
          <a:noFill/>
        </p:spPr>
      </p:pic>
      <p:pic>
        <p:nvPicPr>
          <p:cNvPr id="11269" name="Picture 5" descr="C:\Users\Shanta\Desktop\pre school\IMG_4985.JPG"/>
          <p:cNvPicPr>
            <a:picLocks noChangeAspect="1" noChangeArrowheads="1"/>
          </p:cNvPicPr>
          <p:nvPr/>
        </p:nvPicPr>
        <p:blipFill>
          <a:blip r:embed="rId4" cstate="print"/>
          <a:srcRect/>
          <a:stretch>
            <a:fillRect/>
          </a:stretch>
        </p:blipFill>
        <p:spPr bwMode="auto">
          <a:xfrm>
            <a:off x="3581400" y="4267200"/>
            <a:ext cx="3454597" cy="2590800"/>
          </a:xfrm>
          <a:prstGeom prst="rect">
            <a:avLst/>
          </a:prstGeom>
          <a:noFill/>
        </p:spPr>
      </p:pic>
      <p:pic>
        <p:nvPicPr>
          <p:cNvPr id="11270" name="Picture 6" descr="C:\Users\Shanta\Desktop\pre school\IMG_4984.JPG"/>
          <p:cNvPicPr>
            <a:picLocks noChangeAspect="1" noChangeArrowheads="1"/>
          </p:cNvPicPr>
          <p:nvPr/>
        </p:nvPicPr>
        <p:blipFill>
          <a:blip r:embed="rId5" cstate="print"/>
          <a:srcRect/>
          <a:stretch>
            <a:fillRect/>
          </a:stretch>
        </p:blipFill>
        <p:spPr bwMode="auto">
          <a:xfrm>
            <a:off x="0" y="4286397"/>
            <a:ext cx="3429000" cy="2571603"/>
          </a:xfrm>
          <a:prstGeom prst="rect">
            <a:avLst/>
          </a:prstGeom>
          <a:noFill/>
        </p:spPr>
      </p:pic>
      <p:sp>
        <p:nvSpPr>
          <p:cNvPr id="9" name="TextBox 8"/>
          <p:cNvSpPr txBox="1"/>
          <p:nvPr/>
        </p:nvSpPr>
        <p:spPr>
          <a:xfrm>
            <a:off x="6172200" y="304800"/>
            <a:ext cx="2362200" cy="2031325"/>
          </a:xfrm>
          <a:prstGeom prst="rect">
            <a:avLst/>
          </a:prstGeom>
          <a:noFill/>
        </p:spPr>
        <p:txBody>
          <a:bodyPr wrap="square" rtlCol="0">
            <a:spAutoFit/>
          </a:bodyPr>
          <a:lstStyle/>
          <a:p>
            <a:r>
              <a:rPr lang="en-US" sz="3600" dirty="0" smtClean="0">
                <a:solidFill>
                  <a:srgbClr val="0070C0"/>
                </a:solidFill>
              </a:rPr>
              <a:t>Toilet</a:t>
            </a:r>
          </a:p>
          <a:p>
            <a:r>
              <a:rPr lang="en-US" dirty="0" smtClean="0"/>
              <a:t>The public school students have to negotiate toilets that might be available in the school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04667" cy="1219201"/>
          </a:xfrm>
        </p:spPr>
        <p:txBody>
          <a:bodyPr>
            <a:noAutofit/>
          </a:bodyPr>
          <a:lstStyle/>
          <a:p>
            <a:r>
              <a:rPr lang="en-US" sz="4000" dirty="0" smtClean="0">
                <a:solidFill>
                  <a:srgbClr val="0070C0"/>
                </a:solidFill>
              </a:rPr>
              <a:t/>
            </a:r>
            <a:br>
              <a:rPr lang="en-US" sz="4000" dirty="0" smtClean="0">
                <a:solidFill>
                  <a:srgbClr val="0070C0"/>
                </a:solidFill>
              </a:rPr>
            </a:br>
            <a:r>
              <a:rPr lang="en-US" sz="4000" dirty="0" smtClean="0">
                <a:solidFill>
                  <a:srgbClr val="0070C0"/>
                </a:solidFill>
              </a:rPr>
              <a:t>What do you consider the success of your ECD Program?</a:t>
            </a:r>
            <a:br>
              <a:rPr lang="en-US" sz="4000" dirty="0" smtClean="0">
                <a:solidFill>
                  <a:srgbClr val="0070C0"/>
                </a:solidFill>
              </a:rPr>
            </a:br>
            <a:endParaRPr lang="en-US" sz="4000" dirty="0">
              <a:solidFill>
                <a:srgbClr val="0070C0"/>
              </a:solidFill>
            </a:endParaRPr>
          </a:p>
        </p:txBody>
      </p:sp>
      <p:sp>
        <p:nvSpPr>
          <p:cNvPr id="3" name="Content Placeholder 2"/>
          <p:cNvSpPr>
            <a:spLocks noGrp="1"/>
          </p:cNvSpPr>
          <p:nvPr>
            <p:ph idx="1"/>
          </p:nvPr>
        </p:nvSpPr>
        <p:spPr>
          <a:xfrm>
            <a:off x="851848" y="1752600"/>
            <a:ext cx="8305800" cy="4800600"/>
          </a:xfrm>
        </p:spPr>
        <p:txBody>
          <a:bodyPr>
            <a:normAutofit fontScale="92500" lnSpcReduction="20000"/>
          </a:bodyPr>
          <a:lstStyle/>
          <a:p>
            <a:pPr lvl="0"/>
            <a:r>
              <a:rPr lang="en-US" dirty="0" smtClean="0"/>
              <a:t>If </a:t>
            </a:r>
            <a:r>
              <a:rPr lang="en-US" dirty="0"/>
              <a:t>the students are prepared to deal with the </a:t>
            </a:r>
            <a:r>
              <a:rPr lang="en-US" dirty="0" smtClean="0">
                <a:solidFill>
                  <a:srgbClr val="FF0000"/>
                </a:solidFill>
              </a:rPr>
              <a:t>study </a:t>
            </a:r>
            <a:r>
              <a:rPr lang="en-US" dirty="0">
                <a:solidFill>
                  <a:srgbClr val="FF0000"/>
                </a:solidFill>
              </a:rPr>
              <a:t>in Grade I</a:t>
            </a:r>
            <a:r>
              <a:rPr lang="en-US" dirty="0"/>
              <a:t>. </a:t>
            </a:r>
            <a:endParaRPr lang="en-US" dirty="0" smtClean="0"/>
          </a:p>
          <a:p>
            <a:pPr lvl="0"/>
            <a:r>
              <a:rPr lang="en-US" dirty="0" smtClean="0"/>
              <a:t>If the students start </a:t>
            </a:r>
            <a:r>
              <a:rPr lang="en-US" dirty="0" smtClean="0">
                <a:solidFill>
                  <a:srgbClr val="FF0000"/>
                </a:solidFill>
              </a:rPr>
              <a:t>listening to us</a:t>
            </a:r>
            <a:r>
              <a:rPr lang="en-US" dirty="0" smtClean="0"/>
              <a:t> and doing what we tell them.</a:t>
            </a:r>
            <a:endParaRPr lang="en-US" dirty="0"/>
          </a:p>
          <a:p>
            <a:pPr lvl="0"/>
            <a:r>
              <a:rPr lang="en-US" dirty="0" smtClean="0"/>
              <a:t>Our </a:t>
            </a:r>
            <a:r>
              <a:rPr lang="en-US" dirty="0"/>
              <a:t>success is in getting the children </a:t>
            </a:r>
            <a:r>
              <a:rPr lang="en-US" dirty="0">
                <a:solidFill>
                  <a:srgbClr val="FF0000"/>
                </a:solidFill>
              </a:rPr>
              <a:t>ready for grade I</a:t>
            </a:r>
            <a:r>
              <a:rPr lang="en-US" dirty="0"/>
              <a:t>. By the time they finish, they read and write in English and Nepali. Their overall growth is good, they are happy. </a:t>
            </a:r>
          </a:p>
          <a:p>
            <a:pPr lvl="0"/>
            <a:r>
              <a:rPr lang="en-US" dirty="0"/>
              <a:t>Children's </a:t>
            </a:r>
            <a:r>
              <a:rPr lang="en-US" dirty="0">
                <a:solidFill>
                  <a:srgbClr val="FF0000"/>
                </a:solidFill>
              </a:rPr>
              <a:t>happiness</a:t>
            </a:r>
            <a:r>
              <a:rPr lang="en-US" dirty="0"/>
              <a:t>, they accomplish the important curriculum goals such as </a:t>
            </a:r>
            <a:r>
              <a:rPr lang="en-US" dirty="0">
                <a:solidFill>
                  <a:srgbClr val="FF0000"/>
                </a:solidFill>
              </a:rPr>
              <a:t>exercise in practical skills, individual personality development, and internal motivation</a:t>
            </a:r>
            <a:r>
              <a:rPr lang="en-US" dirty="0"/>
              <a:t>. </a:t>
            </a:r>
            <a:endParaRPr lang="en-US" dirty="0" smtClean="0"/>
          </a:p>
          <a:p>
            <a:r>
              <a:rPr lang="en-US" dirty="0" smtClean="0"/>
              <a:t>Seeing </a:t>
            </a:r>
            <a:r>
              <a:rPr lang="en-US" dirty="0" smtClean="0">
                <a:solidFill>
                  <a:srgbClr val="FF0000"/>
                </a:solidFill>
              </a:rPr>
              <a:t>growth in the individual child</a:t>
            </a:r>
            <a:r>
              <a:rPr lang="en-US" dirty="0" smtClean="0"/>
              <a:t>, witnessing them making the connection and learning. Having a </a:t>
            </a:r>
            <a:r>
              <a:rPr lang="en-US" dirty="0" smtClean="0">
                <a:solidFill>
                  <a:srgbClr val="FF0000"/>
                </a:solidFill>
              </a:rPr>
              <a:t>waiting list </a:t>
            </a:r>
            <a:r>
              <a:rPr lang="en-US" dirty="0" smtClean="0"/>
              <a:t>of students wanting to come into my school. </a:t>
            </a:r>
            <a:endParaRPr lang="en-US" dirty="0"/>
          </a:p>
          <a:p>
            <a:pPr lvl="0"/>
            <a:r>
              <a:rPr lang="en-US" dirty="0">
                <a:solidFill>
                  <a:srgbClr val="FF0000"/>
                </a:solidFill>
              </a:rPr>
              <a:t>Safe and happy kids</a:t>
            </a:r>
            <a:r>
              <a:rPr lang="en-US" dirty="0"/>
              <a:t>. Safety covers all areas, including parenting and teaching. Bad teaching is unsafe for children. Good communication with parents.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37488"/>
          </a:xfrm>
        </p:spPr>
        <p:txBody>
          <a:bodyPr>
            <a:normAutofit fontScale="90000"/>
          </a:bodyPr>
          <a:lstStyle/>
          <a:p>
            <a:r>
              <a:rPr lang="en-US" sz="3100" dirty="0" smtClean="0">
                <a:solidFill>
                  <a:schemeClr val="tx1"/>
                </a:solidFill>
              </a:rPr>
              <a:t/>
            </a:r>
            <a:br>
              <a:rPr lang="en-US" sz="3100" dirty="0" smtClean="0">
                <a:solidFill>
                  <a:schemeClr val="tx1"/>
                </a:solidFill>
              </a:rPr>
            </a:br>
            <a:r>
              <a:rPr lang="en-US" sz="3100" dirty="0" smtClean="0">
                <a:solidFill>
                  <a:schemeClr val="tx1"/>
                </a:solidFill>
              </a:rPr>
              <a:t>Violation of child’s rights basic rights have are observed in large and popular public schools in the capital.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457201" y="2667000"/>
            <a:ext cx="8229600" cy="3505200"/>
          </a:xfrm>
        </p:spPr>
        <p:txBody>
          <a:bodyPr>
            <a:normAutofit/>
          </a:bodyPr>
          <a:lstStyle/>
          <a:p>
            <a:pPr lvl="1"/>
            <a:r>
              <a:rPr lang="en-US" dirty="0" smtClean="0">
                <a:solidFill>
                  <a:srgbClr val="0070C0"/>
                </a:solidFill>
              </a:rPr>
              <a:t>Physiological needs: </a:t>
            </a:r>
            <a:r>
              <a:rPr lang="en-US" dirty="0" smtClean="0"/>
              <a:t>food, toilet, physical activity</a:t>
            </a:r>
          </a:p>
          <a:p>
            <a:pPr lvl="1"/>
            <a:r>
              <a:rPr lang="en-US" dirty="0" smtClean="0">
                <a:solidFill>
                  <a:srgbClr val="0070C0"/>
                </a:solidFill>
              </a:rPr>
              <a:t>Safety needs: </a:t>
            </a:r>
            <a:r>
              <a:rPr lang="en-US" dirty="0" smtClean="0"/>
              <a:t>threat from friends, from adults, and from environment</a:t>
            </a:r>
          </a:p>
          <a:p>
            <a:pPr lvl="1"/>
            <a:r>
              <a:rPr lang="en-US" dirty="0" smtClean="0">
                <a:solidFill>
                  <a:srgbClr val="0070C0"/>
                </a:solidFill>
              </a:rPr>
              <a:t>Belongingness and Love: </a:t>
            </a:r>
            <a:r>
              <a:rPr lang="en-US" dirty="0" smtClean="0"/>
              <a:t>a case of “us” and “them”, particularly from teachers, team spirit not taught.</a:t>
            </a:r>
          </a:p>
          <a:p>
            <a:pPr lvl="1"/>
            <a:r>
              <a:rPr lang="en-US" dirty="0" smtClean="0">
                <a:solidFill>
                  <a:srgbClr val="0070C0"/>
                </a:solidFill>
              </a:rPr>
              <a:t>Self esteem: </a:t>
            </a:r>
            <a:r>
              <a:rPr lang="en-US" dirty="0" smtClean="0"/>
              <a:t>low as very little skill is developed. </a:t>
            </a:r>
          </a:p>
          <a:p>
            <a:pPr lvl="1"/>
            <a:r>
              <a:rPr lang="en-US" dirty="0" smtClean="0">
                <a:solidFill>
                  <a:srgbClr val="0070C0"/>
                </a:solidFill>
              </a:rPr>
              <a:t>Cognition:</a:t>
            </a:r>
            <a:r>
              <a:rPr lang="en-US" dirty="0" smtClean="0"/>
              <a:t> no training of teachers (only 2 or 5 day training), so teachers generally do not understand the needs of the ECD child. Teachers have a false sense of accomplishment. Little knowledge…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4343400" cy="1096962"/>
          </a:xfrm>
        </p:spPr>
        <p:txBody>
          <a:bodyPr/>
          <a:lstStyle/>
          <a:p>
            <a:r>
              <a:rPr lang="en-US" dirty="0" smtClean="0">
                <a:solidFill>
                  <a:srgbClr val="0070C0"/>
                </a:solidFill>
              </a:rPr>
              <a:t>Germination</a:t>
            </a:r>
            <a:endParaRPr lang="en-US" dirty="0">
              <a:solidFill>
                <a:srgbClr val="0070C0"/>
              </a:solidFill>
            </a:endParaRPr>
          </a:p>
        </p:txBody>
      </p:sp>
      <p:sp>
        <p:nvSpPr>
          <p:cNvPr id="3" name="Content Placeholder 2"/>
          <p:cNvSpPr>
            <a:spLocks noGrp="1"/>
          </p:cNvSpPr>
          <p:nvPr>
            <p:ph idx="1"/>
          </p:nvPr>
        </p:nvSpPr>
        <p:spPr>
          <a:xfrm>
            <a:off x="6705600" y="685800"/>
            <a:ext cx="2438400" cy="5943600"/>
          </a:xfrm>
        </p:spPr>
        <p:txBody>
          <a:bodyPr>
            <a:normAutofit/>
          </a:bodyPr>
          <a:lstStyle/>
          <a:p>
            <a:r>
              <a:rPr lang="en-US" sz="1900" dirty="0" smtClean="0"/>
              <a:t>	Using this analogy, of 3 year olds study of germination, how will our children develop? Do they have the nutrient required for their brain? </a:t>
            </a:r>
          </a:p>
          <a:p>
            <a:r>
              <a:rPr lang="en-US" sz="1900" dirty="0" smtClean="0"/>
              <a:t>    Proper ECD programs should be packaged well, and given to all whether or not they have the ability to pay. In this lies the future of every country.</a:t>
            </a:r>
          </a:p>
        </p:txBody>
      </p:sp>
      <p:pic>
        <p:nvPicPr>
          <p:cNvPr id="4" name="Picture 2" descr="C:\Users\Shanta\Desktop\pre school\New folder\30.JPG"/>
          <p:cNvPicPr>
            <a:picLocks noChangeAspect="1" noChangeArrowheads="1"/>
          </p:cNvPicPr>
          <p:nvPr/>
        </p:nvPicPr>
        <p:blipFill>
          <a:blip r:embed="rId2" cstate="print"/>
          <a:srcRect l="4997" t="15800" r="5357" b="17048"/>
          <a:stretch>
            <a:fillRect/>
          </a:stretch>
        </p:blipFill>
        <p:spPr bwMode="auto">
          <a:xfrm>
            <a:off x="125104" y="1828800"/>
            <a:ext cx="6781800" cy="381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normAutofit fontScale="90000"/>
          </a:bodyPr>
          <a:lstStyle/>
          <a:p>
            <a:r>
              <a:rPr lang="en-US" b="1" dirty="0"/>
              <a:t>Interim Constitution of Nepal 2007</a:t>
            </a:r>
            <a:endParaRPr lang="en-MY" dirty="0"/>
          </a:p>
        </p:txBody>
      </p:sp>
      <p:sp>
        <p:nvSpPr>
          <p:cNvPr id="3" name="Content Placeholder 2"/>
          <p:cNvSpPr>
            <a:spLocks noGrp="1"/>
          </p:cNvSpPr>
          <p:nvPr>
            <p:ph idx="1"/>
          </p:nvPr>
        </p:nvSpPr>
        <p:spPr>
          <a:xfrm>
            <a:off x="685800" y="1371600"/>
            <a:ext cx="8305799" cy="4953000"/>
          </a:xfrm>
        </p:spPr>
        <p:txBody>
          <a:bodyPr>
            <a:normAutofit fontScale="62500" lnSpcReduction="20000"/>
          </a:bodyPr>
          <a:lstStyle/>
          <a:p>
            <a:pPr marL="0" indent="0">
              <a:buNone/>
            </a:pPr>
            <a:r>
              <a:rPr lang="en-US" b="1" dirty="0"/>
              <a:t>	</a:t>
            </a:r>
            <a:endParaRPr lang="en-MY" dirty="0"/>
          </a:p>
          <a:p>
            <a:r>
              <a:rPr lang="en-US" b="1" dirty="0"/>
              <a:t>Article 17 (under part 3) - the fundamental rights- states that: </a:t>
            </a:r>
            <a:endParaRPr lang="en-MY" dirty="0"/>
          </a:p>
          <a:p>
            <a:r>
              <a:rPr lang="en-US" dirty="0"/>
              <a:t> (1) Every community shall have the right to get basic education in its own mother tongue, as provided in law.</a:t>
            </a:r>
            <a:endParaRPr lang="en-MY" dirty="0"/>
          </a:p>
          <a:p>
            <a:r>
              <a:rPr lang="en-US" dirty="0"/>
              <a:t> (2) Every citizen shall have the right to get free education up to the secondary level from the State, as provided in law.</a:t>
            </a:r>
            <a:endParaRPr lang="en-MY" dirty="0"/>
          </a:p>
          <a:p>
            <a:r>
              <a:rPr lang="en-US" dirty="0"/>
              <a:t> (3) Every community residing in Nepal shall have the right to preserve and promote its language, script, culture, cultural civilization and heritage. </a:t>
            </a:r>
            <a:endParaRPr lang="en-MY" dirty="0"/>
          </a:p>
          <a:p>
            <a:r>
              <a:rPr lang="en-US" b="1" dirty="0"/>
              <a:t>Article 22- Right of the Child states that: </a:t>
            </a:r>
            <a:endParaRPr lang="en-MY" dirty="0"/>
          </a:p>
          <a:p>
            <a:r>
              <a:rPr lang="en-US" dirty="0"/>
              <a:t>(1) Every child shall have the right to have their own identity and name. </a:t>
            </a:r>
            <a:endParaRPr lang="en-MY" dirty="0"/>
          </a:p>
          <a:p>
            <a:r>
              <a:rPr lang="en-US" dirty="0"/>
              <a:t>(2) Every child shall have the right to get nurtured, basic health and social security. </a:t>
            </a:r>
            <a:endParaRPr lang="en-MY" dirty="0"/>
          </a:p>
          <a:p>
            <a:r>
              <a:rPr lang="en-US" dirty="0"/>
              <a:t>(3) Every child shall have the right against physical, mental or any other form of exploitation.  The exploiting actions shall be punishable by the law and the person who is treated in such manner shall be compensated in accordance with the law. </a:t>
            </a:r>
            <a:endParaRPr lang="en-MY" dirty="0"/>
          </a:p>
          <a:p>
            <a:r>
              <a:rPr lang="en-US" dirty="0"/>
              <a:t>(4) Helpless, orphan, mentally challenged, conflict victims, displaced and street kids at risk shall have the right to get special provision from the state for their secured future.</a:t>
            </a:r>
            <a:endParaRPr lang="en-MY" dirty="0"/>
          </a:p>
          <a:p>
            <a:r>
              <a:rPr lang="en-US" dirty="0"/>
              <a:t>(5) Any minor shall not be employed in factories, mines or for any other hazardous work or shall be used in army, police or in conflicts. </a:t>
            </a:r>
            <a:endParaRPr lang="en-MY" dirty="0"/>
          </a:p>
          <a:p>
            <a:endParaRPr lang="en-MY" dirty="0"/>
          </a:p>
        </p:txBody>
      </p:sp>
    </p:spTree>
    <p:extLst>
      <p:ext uri="{BB962C8B-B14F-4D97-AF65-F5344CB8AC3E}">
        <p14:creationId xmlns:p14="http://schemas.microsoft.com/office/powerpoint/2010/main" val="329355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112" y="457201"/>
            <a:ext cx="7704667" cy="1447800"/>
          </a:xfrm>
        </p:spPr>
        <p:txBody>
          <a:bodyPr>
            <a:normAutofit fontScale="90000"/>
          </a:bodyPr>
          <a:lstStyle/>
          <a:p>
            <a:r>
              <a:rPr lang="en-US" b="1" dirty="0"/>
              <a:t>The Government’s ECD related plans and policies are reflected in the Core Document for</a:t>
            </a:r>
            <a:r>
              <a:rPr lang="en-MY" dirty="0"/>
              <a:t/>
            </a:r>
            <a:br>
              <a:rPr lang="en-MY" dirty="0"/>
            </a:br>
            <a:endParaRPr lang="en-MY" dirty="0"/>
          </a:p>
        </p:txBody>
      </p:sp>
      <p:sp>
        <p:nvSpPr>
          <p:cNvPr id="3" name="Content Placeholder 2"/>
          <p:cNvSpPr>
            <a:spLocks noGrp="1"/>
          </p:cNvSpPr>
          <p:nvPr>
            <p:ph idx="1"/>
          </p:nvPr>
        </p:nvSpPr>
        <p:spPr/>
        <p:txBody>
          <a:bodyPr>
            <a:normAutofit fontScale="85000" lnSpcReduction="20000"/>
          </a:bodyPr>
          <a:lstStyle/>
          <a:p>
            <a:pPr lvl="0"/>
            <a:r>
              <a:rPr lang="en-US" dirty="0" smtClean="0"/>
              <a:t>Education </a:t>
            </a:r>
            <a:r>
              <a:rPr lang="en-US" dirty="0"/>
              <a:t>for All National Plan of Action (EFA/NPA-2001-2015)</a:t>
            </a:r>
            <a:endParaRPr lang="en-MY" dirty="0"/>
          </a:p>
          <a:p>
            <a:pPr lvl="0"/>
            <a:r>
              <a:rPr lang="en-US" dirty="0"/>
              <a:t>EFA 2004 – 2009	</a:t>
            </a:r>
            <a:endParaRPr lang="en-MY" dirty="0"/>
          </a:p>
          <a:p>
            <a:pPr lvl="0"/>
            <a:r>
              <a:rPr lang="en-US" dirty="0"/>
              <a:t>ECD Strategic Plan (2004)</a:t>
            </a:r>
            <a:endParaRPr lang="en-MY" dirty="0"/>
          </a:p>
          <a:p>
            <a:pPr lvl="0"/>
            <a:r>
              <a:rPr lang="en-US" dirty="0"/>
              <a:t>Tenth Five Year Plan (2002-07)</a:t>
            </a:r>
            <a:endParaRPr lang="en-MY" dirty="0"/>
          </a:p>
          <a:p>
            <a:pPr lvl="0"/>
            <a:r>
              <a:rPr lang="en-US" dirty="0"/>
              <a:t>Ninth Five Year Plan (1998-2002)</a:t>
            </a:r>
            <a:endParaRPr lang="en-MY" dirty="0"/>
          </a:p>
          <a:p>
            <a:pPr lvl="0"/>
            <a:r>
              <a:rPr lang="en-US" dirty="0"/>
              <a:t>Local Self-Governance Act (1999)</a:t>
            </a:r>
            <a:endParaRPr lang="en-MY" dirty="0"/>
          </a:p>
          <a:p>
            <a:pPr lvl="0"/>
            <a:r>
              <a:rPr lang="en-US" dirty="0"/>
              <a:t>Basic and Primary Education Master Plan (1997-2002)</a:t>
            </a:r>
            <a:endParaRPr lang="en-MY" dirty="0"/>
          </a:p>
          <a:p>
            <a:pPr lvl="0"/>
            <a:r>
              <a:rPr lang="en-US" dirty="0"/>
              <a:t>Ten Year National Program of Action for Children and Development (1992)</a:t>
            </a:r>
            <a:endParaRPr lang="en-MY" dirty="0"/>
          </a:p>
          <a:p>
            <a:endParaRPr lang="en-MY" dirty="0"/>
          </a:p>
        </p:txBody>
      </p:sp>
    </p:spTree>
    <p:extLst>
      <p:ext uri="{BB962C8B-B14F-4D97-AF65-F5344CB8AC3E}">
        <p14:creationId xmlns:p14="http://schemas.microsoft.com/office/powerpoint/2010/main" val="421026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normAutofit fontScale="90000"/>
          </a:bodyPr>
          <a:lstStyle/>
          <a:p>
            <a:r>
              <a:rPr lang="en-US" b="1" dirty="0"/>
              <a:t>The Right to Education component concerning ECD is covered in </a:t>
            </a:r>
            <a:r>
              <a:rPr lang="en-MY" dirty="0"/>
              <a:t/>
            </a:r>
            <a:br>
              <a:rPr lang="en-MY" dirty="0"/>
            </a:br>
            <a:endParaRPr lang="en-MY" dirty="0"/>
          </a:p>
        </p:txBody>
      </p:sp>
      <p:sp>
        <p:nvSpPr>
          <p:cNvPr id="3" name="Content Placeholder 2"/>
          <p:cNvSpPr>
            <a:spLocks noGrp="1"/>
          </p:cNvSpPr>
          <p:nvPr>
            <p:ph idx="1"/>
          </p:nvPr>
        </p:nvSpPr>
        <p:spPr>
          <a:xfrm>
            <a:off x="838200" y="1752600"/>
            <a:ext cx="8077199" cy="5105400"/>
          </a:xfrm>
        </p:spPr>
        <p:txBody>
          <a:bodyPr>
            <a:normAutofit fontScale="70000" lnSpcReduction="20000"/>
          </a:bodyPr>
          <a:lstStyle/>
          <a:p>
            <a:pPr lvl="0"/>
            <a:r>
              <a:rPr lang="en-US" dirty="0" smtClean="0"/>
              <a:t>Education </a:t>
            </a:r>
            <a:r>
              <a:rPr lang="en-US" dirty="0"/>
              <a:t>for All National Plan of Action (EFA/NPA-2001-2015, long term) – Goal 2</a:t>
            </a:r>
            <a:endParaRPr lang="en-MY" dirty="0"/>
          </a:p>
          <a:p>
            <a:pPr lvl="0"/>
            <a:r>
              <a:rPr lang="en-US" dirty="0"/>
              <a:t>Thirteenth Plan (2013-15) National Planning Commission  </a:t>
            </a:r>
            <a:endParaRPr lang="en-MY" dirty="0"/>
          </a:p>
          <a:p>
            <a:pPr lvl="0"/>
            <a:r>
              <a:rPr lang="en-US" dirty="0"/>
              <a:t>Out of School Strategy Paper (2013-2015), FCBE 1093 VDCs, 13 districts – Pilot FCE</a:t>
            </a:r>
            <a:endParaRPr lang="en-MY" dirty="0"/>
          </a:p>
          <a:p>
            <a:pPr lvl="0"/>
            <a:r>
              <a:rPr lang="en-US" dirty="0"/>
              <a:t>Education Sector Plan: School Sector Reform Program (2009-15) – Component 2</a:t>
            </a:r>
            <a:endParaRPr lang="en-MY" dirty="0"/>
          </a:p>
          <a:p>
            <a:pPr lvl="0"/>
            <a:r>
              <a:rPr lang="en-US" dirty="0"/>
              <a:t>EFA Core Document (2004-09, medium term) – Goal 2</a:t>
            </a:r>
            <a:endParaRPr lang="en-MY" dirty="0"/>
          </a:p>
          <a:p>
            <a:pPr lvl="0"/>
            <a:r>
              <a:rPr lang="en-US" dirty="0"/>
              <a:t>Community School Support Program (CSSP, 2003- 2009) – Contributes to FCE</a:t>
            </a:r>
            <a:endParaRPr lang="en-MY" dirty="0"/>
          </a:p>
          <a:p>
            <a:pPr lvl="0"/>
            <a:r>
              <a:rPr lang="en-US" dirty="0"/>
              <a:t>Construction of Primary Schools (EFA 04-09; JICA, 03-06) - Contributes to FCE</a:t>
            </a:r>
            <a:endParaRPr lang="en-MY" dirty="0"/>
          </a:p>
          <a:p>
            <a:pPr lvl="0"/>
            <a:r>
              <a:rPr lang="en-US" dirty="0"/>
              <a:t>Teacher Education Project (TEP, 02-07) - Contributes to FCE</a:t>
            </a:r>
            <a:endParaRPr lang="en-MY" dirty="0"/>
          </a:p>
          <a:p>
            <a:pPr lvl="0"/>
            <a:r>
              <a:rPr lang="en-US" dirty="0"/>
              <a:t>Literacy/NFE Policy and Program Framework – Related with FCE</a:t>
            </a:r>
            <a:endParaRPr lang="en-MY" dirty="0"/>
          </a:p>
          <a:p>
            <a:pPr lvl="0"/>
            <a:r>
              <a:rPr lang="en-US" dirty="0"/>
              <a:t>Various Programs of UN agencies, such as UNICEF, UNESCO, UNDP, WFP, ILO</a:t>
            </a:r>
            <a:endParaRPr lang="en-MY" dirty="0"/>
          </a:p>
          <a:p>
            <a:pPr lvl="0"/>
            <a:r>
              <a:rPr lang="en-US" dirty="0"/>
              <a:t>Various programs of I/NGOs such as Save the Children, Plan Nepal, World Education, World Vision are contributing to FCE of Nepal</a:t>
            </a:r>
            <a:endParaRPr lang="en-MY" dirty="0"/>
          </a:p>
          <a:p>
            <a:endParaRPr lang="en-MY" dirty="0"/>
          </a:p>
        </p:txBody>
      </p:sp>
    </p:spTree>
    <p:extLst>
      <p:ext uri="{BB962C8B-B14F-4D97-AF65-F5344CB8AC3E}">
        <p14:creationId xmlns:p14="http://schemas.microsoft.com/office/powerpoint/2010/main" val="251735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ECED </a:t>
            </a:r>
            <a:r>
              <a:rPr lang="en-MY" dirty="0" err="1" smtClean="0"/>
              <a:t>Centers</a:t>
            </a:r>
            <a:r>
              <a:rPr lang="en-MY" dirty="0" smtClean="0"/>
              <a:t> over 5 years</a:t>
            </a:r>
            <a:endParaRPr lang="en-MY" dirty="0"/>
          </a:p>
        </p:txBody>
      </p:sp>
      <p:pic>
        <p:nvPicPr>
          <p:cNvPr id="4" name="Content Placeholder 3" descr="C:\Users\romydangol\Desktop\pics\fig 2.1.jpg"/>
          <p:cNvPicPr>
            <a:picLocks noGrp="1"/>
          </p:cNvPicPr>
          <p:nvPr>
            <p:ph idx="1"/>
          </p:nvPr>
        </p:nvPicPr>
        <p:blipFill>
          <a:blip r:embed="rId2"/>
          <a:srcRect/>
          <a:stretch>
            <a:fillRect/>
          </a:stretch>
        </p:blipFill>
        <p:spPr bwMode="auto">
          <a:xfrm>
            <a:off x="2514600" y="2819400"/>
            <a:ext cx="4317581" cy="2750748"/>
          </a:xfrm>
          <a:prstGeom prst="rect">
            <a:avLst/>
          </a:prstGeom>
          <a:noFill/>
          <a:ln w="9525">
            <a:noFill/>
            <a:miter lim="800000"/>
            <a:headEnd/>
            <a:tailEnd/>
          </a:ln>
        </p:spPr>
      </p:pic>
    </p:spTree>
    <p:extLst>
      <p:ext uri="{BB962C8B-B14F-4D97-AF65-F5344CB8AC3E}">
        <p14:creationId xmlns:p14="http://schemas.microsoft.com/office/powerpoint/2010/main" val="208759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Enrolment Trends according to Gender</a:t>
            </a:r>
            <a:endParaRPr lang="en-MY" dirty="0"/>
          </a:p>
        </p:txBody>
      </p:sp>
      <p:pic>
        <p:nvPicPr>
          <p:cNvPr id="4" name="Content Placeholder 3" descr="C:\Users\romydangol\Desktop\pics\fig 2.3.jpg"/>
          <p:cNvPicPr>
            <a:picLocks noGrp="1"/>
          </p:cNvPicPr>
          <p:nvPr>
            <p:ph idx="1"/>
          </p:nvPr>
        </p:nvPicPr>
        <p:blipFill>
          <a:blip r:embed="rId2"/>
          <a:srcRect/>
          <a:stretch>
            <a:fillRect/>
          </a:stretch>
        </p:blipFill>
        <p:spPr bwMode="auto">
          <a:xfrm>
            <a:off x="2362200" y="2415655"/>
            <a:ext cx="4545171" cy="2646983"/>
          </a:xfrm>
          <a:prstGeom prst="rect">
            <a:avLst/>
          </a:prstGeom>
          <a:noFill/>
          <a:ln w="9525">
            <a:noFill/>
            <a:miter lim="800000"/>
            <a:headEnd/>
            <a:tailEnd/>
          </a:ln>
        </p:spPr>
      </p:pic>
    </p:spTree>
    <p:extLst>
      <p:ext uri="{BB962C8B-B14F-4D97-AF65-F5344CB8AC3E}">
        <p14:creationId xmlns:p14="http://schemas.microsoft.com/office/powerpoint/2010/main" val="428120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nta\Desktop\pre school\1 (2).JPG"/>
          <p:cNvPicPr>
            <a:picLocks noChangeAspect="1" noChangeArrowheads="1"/>
          </p:cNvPicPr>
          <p:nvPr/>
        </p:nvPicPr>
        <p:blipFill>
          <a:blip r:embed="rId2" cstate="print"/>
          <a:srcRect/>
          <a:stretch>
            <a:fillRect/>
          </a:stretch>
        </p:blipFill>
        <p:spPr bwMode="auto">
          <a:xfrm>
            <a:off x="0" y="0"/>
            <a:ext cx="9220200" cy="69147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2625436" cy="1143000"/>
          </a:xfrm>
        </p:spPr>
        <p:txBody>
          <a:bodyPr>
            <a:normAutofit/>
          </a:bodyPr>
          <a:lstStyle/>
          <a:p>
            <a:r>
              <a:rPr lang="en-US" dirty="0" smtClean="0">
                <a:solidFill>
                  <a:srgbClr val="0070C0"/>
                </a:solidFill>
              </a:rPr>
              <a:t>Schedule</a:t>
            </a:r>
            <a:endParaRPr lang="en-US" dirty="0">
              <a:solidFill>
                <a:srgbClr val="0070C0"/>
              </a:solidFill>
            </a:endParaRPr>
          </a:p>
        </p:txBody>
      </p:sp>
      <p:pic>
        <p:nvPicPr>
          <p:cNvPr id="2050" name="Picture 2" descr="C:\Users\Shanta\Desktop\pre school\28.JPG"/>
          <p:cNvPicPr>
            <a:picLocks noGrp="1" noChangeAspect="1" noChangeArrowheads="1"/>
          </p:cNvPicPr>
          <p:nvPr>
            <p:ph idx="1"/>
          </p:nvPr>
        </p:nvPicPr>
        <p:blipFill>
          <a:blip r:embed="rId2" cstate="print"/>
          <a:stretch>
            <a:fillRect/>
          </a:stretch>
        </p:blipFill>
        <p:spPr bwMode="auto">
          <a:xfrm>
            <a:off x="1371600" y="838200"/>
            <a:ext cx="1270335" cy="5384800"/>
          </a:xfrm>
          <a:prstGeom prst="rect">
            <a:avLst/>
          </a:prstGeom>
          <a:noFill/>
        </p:spPr>
      </p:pic>
      <p:graphicFrame>
        <p:nvGraphicFramePr>
          <p:cNvPr id="5" name="Table 4"/>
          <p:cNvGraphicFramePr>
            <a:graphicFrameLocks noGrp="1"/>
          </p:cNvGraphicFramePr>
          <p:nvPr/>
        </p:nvGraphicFramePr>
        <p:xfrm>
          <a:off x="2819400" y="762000"/>
          <a:ext cx="6096000" cy="5994400"/>
        </p:xfrm>
        <a:graphic>
          <a:graphicData uri="http://schemas.openxmlformats.org/drawingml/2006/table">
            <a:tbl>
              <a:tblPr firstRow="1" bandRow="1">
                <a:tableStyleId>{46F890A9-2807-4EBB-B81D-B2AA78EC7F39}</a:tableStyleId>
              </a:tblPr>
              <a:tblGrid>
                <a:gridCol w="1101436"/>
                <a:gridCol w="2962564"/>
                <a:gridCol w="2032000"/>
              </a:tblGrid>
              <a:tr h="309418">
                <a:tc>
                  <a:txBody>
                    <a:bodyPr/>
                    <a:lstStyle/>
                    <a:p>
                      <a:pPr algn="ctr"/>
                      <a:r>
                        <a:rPr lang="en-US" sz="1050" dirty="0" smtClean="0">
                          <a:solidFill>
                            <a:schemeClr val="tx1">
                              <a:lumMod val="10000"/>
                            </a:schemeClr>
                          </a:solidFill>
                        </a:rPr>
                        <a:t>TIME</a:t>
                      </a:r>
                      <a:endParaRPr lang="en-US" sz="1050" dirty="0">
                        <a:solidFill>
                          <a:schemeClr val="tx1">
                            <a:lumMod val="10000"/>
                          </a:schemeClr>
                        </a:solidFill>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10000"/>
                            </a:schemeClr>
                          </a:solidFill>
                        </a:rPr>
                        <a:t>K1</a:t>
                      </a:r>
                    </a:p>
                    <a:p>
                      <a:pPr algn="ctr"/>
                      <a:endParaRPr lang="en-US" sz="1050" dirty="0">
                        <a:solidFill>
                          <a:schemeClr val="tx1">
                            <a:lumMod val="10000"/>
                          </a:schemeClr>
                        </a:solidFill>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050" dirty="0" smtClean="0">
                          <a:solidFill>
                            <a:schemeClr val="tx1">
                              <a:lumMod val="10000"/>
                            </a:schemeClr>
                          </a:solidFill>
                        </a:rPr>
                        <a:t>K2</a:t>
                      </a:r>
                      <a:endParaRPr lang="en-US" sz="1050" dirty="0">
                        <a:solidFill>
                          <a:schemeClr val="tx1">
                            <a:lumMod val="10000"/>
                          </a:schemeClr>
                        </a:solidFill>
                      </a:endParaRP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r>
              <a:tr h="370840">
                <a:tc>
                  <a:txBody>
                    <a:bodyPr/>
                    <a:lstStyle/>
                    <a:p>
                      <a:r>
                        <a:rPr lang="en-US" sz="1050" dirty="0" smtClean="0">
                          <a:solidFill>
                            <a:schemeClr val="tx1">
                              <a:lumMod val="10000"/>
                            </a:schemeClr>
                          </a:solidFill>
                        </a:rPr>
                        <a:t>8:45 – 9:15</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Arrival</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Arrival in class</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9:15 – 9:40</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Morning meeting</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Work Center</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9:40</a:t>
                      </a:r>
                      <a:r>
                        <a:rPr lang="en-US" sz="1050" baseline="0" dirty="0" smtClean="0">
                          <a:solidFill>
                            <a:schemeClr val="tx1">
                              <a:lumMod val="10000"/>
                            </a:schemeClr>
                          </a:solidFill>
                        </a:rPr>
                        <a:t> – 10:00</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Refreshment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Refreshment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10:00 -  10:40</a:t>
                      </a:r>
                      <a:br>
                        <a:rPr lang="en-US" sz="1050" dirty="0" smtClean="0">
                          <a:solidFill>
                            <a:schemeClr val="tx1">
                              <a:lumMod val="10000"/>
                            </a:schemeClr>
                          </a:solidFill>
                        </a:rPr>
                      </a:br>
                      <a:r>
                        <a:rPr lang="en-US" sz="1050" dirty="0" smtClean="0">
                          <a:solidFill>
                            <a:schemeClr val="tx1">
                              <a:lumMod val="10000"/>
                            </a:schemeClr>
                          </a:solidFill>
                        </a:rPr>
                        <a:t/>
                      </a:r>
                      <a:br>
                        <a:rPr lang="en-US" sz="1050" dirty="0" smtClean="0">
                          <a:solidFill>
                            <a:schemeClr val="tx1">
                              <a:lumMod val="10000"/>
                            </a:schemeClr>
                          </a:solidFill>
                        </a:rPr>
                      </a:br>
                      <a:r>
                        <a:rPr lang="en-US" sz="1050" dirty="0" smtClean="0">
                          <a:solidFill>
                            <a:schemeClr val="tx1">
                              <a:lumMod val="10000"/>
                            </a:schemeClr>
                          </a:solidFill>
                        </a:rPr>
                        <a:t>Assistant……..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Work center(math/eng)</a:t>
                      </a:r>
                      <a:br>
                        <a:rPr lang="en-US" sz="1050" dirty="0" smtClean="0">
                          <a:solidFill>
                            <a:schemeClr val="tx1">
                              <a:lumMod val="10000"/>
                            </a:schemeClr>
                          </a:solidFill>
                        </a:rPr>
                      </a:br>
                      <a:r>
                        <a:rPr lang="en-US" sz="1050" dirty="0" smtClean="0">
                          <a:solidFill>
                            <a:schemeClr val="tx1">
                              <a:lumMod val="10000"/>
                            </a:schemeClr>
                          </a:solidFill>
                        </a:rPr>
                        <a:t/>
                      </a:r>
                      <a:br>
                        <a:rPr lang="en-US" sz="1050" dirty="0" smtClean="0">
                          <a:solidFill>
                            <a:schemeClr val="tx1">
                              <a:lumMod val="10000"/>
                            </a:schemeClr>
                          </a:solidFill>
                        </a:rPr>
                      </a:br>
                      <a:r>
                        <a:rPr lang="en-US" sz="1050" dirty="0" err="1" smtClean="0">
                          <a:solidFill>
                            <a:schemeClr val="tx1">
                              <a:lumMod val="10000"/>
                            </a:schemeClr>
                          </a:solidFill>
                        </a:rPr>
                        <a:t>Diku</a:t>
                      </a:r>
                      <a:r>
                        <a:rPr lang="en-US" sz="1050" dirty="0" smtClean="0">
                          <a:solidFill>
                            <a:schemeClr val="tx1">
                              <a:lumMod val="10000"/>
                            </a:schemeClr>
                          </a:solidFill>
                        </a:rPr>
                        <a:t> /</a:t>
                      </a:r>
                      <a:r>
                        <a:rPr lang="en-US" sz="1050" baseline="0" dirty="0" smtClean="0">
                          <a:solidFill>
                            <a:schemeClr val="tx1">
                              <a:lumMod val="10000"/>
                            </a:schemeClr>
                          </a:solidFill>
                        </a:rPr>
                        <a:t>  Situ</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Outdoor(nursery</a:t>
                      </a:r>
                      <a:r>
                        <a:rPr lang="en-US" sz="1050" baseline="0" dirty="0" smtClean="0">
                          <a:solidFill>
                            <a:schemeClr val="tx1">
                              <a:lumMod val="10000"/>
                            </a:schemeClr>
                          </a:solidFill>
                        </a:rPr>
                        <a:t> </a:t>
                      </a:r>
                      <a:r>
                        <a:rPr lang="en-US" sz="1050" baseline="0" dirty="0" err="1" smtClean="0">
                          <a:solidFill>
                            <a:schemeClr val="tx1">
                              <a:lumMod val="10000"/>
                            </a:schemeClr>
                          </a:solidFill>
                        </a:rPr>
                        <a:t>didi</a:t>
                      </a:r>
                      <a:r>
                        <a:rPr lang="en-US" sz="1050" dirty="0" smtClean="0">
                          <a:solidFill>
                            <a:schemeClr val="tx1">
                              <a:lumMod val="10000"/>
                            </a:schemeClr>
                          </a:solidFill>
                        </a:rPr>
                        <a: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10:40 - 11:20</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Outdoor</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Work center</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11:20 - 11:50</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Work center</a:t>
                      </a:r>
                      <a:r>
                        <a:rPr lang="en-US" sz="1050" baseline="0" dirty="0" smtClean="0">
                          <a:solidFill>
                            <a:schemeClr val="tx1">
                              <a:lumMod val="10000"/>
                            </a:schemeClr>
                          </a:solidFill>
                        </a:rPr>
                        <a:t> (science/social)</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Morning meeting</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11:50 – 12:20</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Lunch</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Lunch(kitchen </a:t>
                      </a:r>
                      <a:r>
                        <a:rPr lang="en-US" sz="1050" dirty="0" err="1" smtClean="0">
                          <a:solidFill>
                            <a:schemeClr val="tx1">
                              <a:lumMod val="10000"/>
                            </a:schemeClr>
                          </a:solidFill>
                        </a:rPr>
                        <a:t>didi</a:t>
                      </a:r>
                      <a:r>
                        <a:rPr lang="en-US" sz="1050" dirty="0" smtClean="0">
                          <a:solidFill>
                            <a:schemeClr val="tx1">
                              <a:lumMod val="10000"/>
                            </a:schemeClr>
                          </a:solidFill>
                        </a:rPr>
                        <a: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12:20</a:t>
                      </a:r>
                      <a:r>
                        <a:rPr lang="en-US" sz="1050" baseline="0" dirty="0" smtClean="0">
                          <a:solidFill>
                            <a:schemeClr val="tx1">
                              <a:lumMod val="10000"/>
                            </a:schemeClr>
                          </a:solidFill>
                        </a:rPr>
                        <a:t> – 12:45</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Rest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Rest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12:45 – 1:00</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Fruits</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Fruit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1:00</a:t>
                      </a:r>
                      <a:r>
                        <a:rPr lang="en-US" sz="1050" baseline="0" dirty="0" smtClean="0">
                          <a:solidFill>
                            <a:schemeClr val="tx1">
                              <a:lumMod val="10000"/>
                            </a:schemeClr>
                          </a:solidFill>
                        </a:rPr>
                        <a:t> – 1:40</a:t>
                      </a:r>
                      <a:br>
                        <a:rPr lang="en-US" sz="1050" baseline="0" dirty="0" smtClean="0">
                          <a:solidFill>
                            <a:schemeClr val="tx1">
                              <a:lumMod val="10000"/>
                            </a:schemeClr>
                          </a:solidFill>
                        </a:rPr>
                      </a:br>
                      <a:r>
                        <a:rPr lang="en-US" sz="1050" baseline="0" dirty="0" smtClean="0">
                          <a:solidFill>
                            <a:schemeClr val="tx1">
                              <a:lumMod val="10000"/>
                            </a:schemeClr>
                          </a:solidFill>
                        </a:rPr>
                        <a:t/>
                      </a:r>
                      <a:br>
                        <a:rPr lang="en-US" sz="1050" baseline="0" dirty="0" smtClean="0">
                          <a:solidFill>
                            <a:schemeClr val="tx1">
                              <a:lumMod val="10000"/>
                            </a:schemeClr>
                          </a:solidFill>
                        </a:rPr>
                      </a:br>
                      <a:r>
                        <a:rPr lang="en-US" sz="1050" baseline="0" dirty="0" smtClean="0">
                          <a:solidFill>
                            <a:schemeClr val="tx1">
                              <a:lumMod val="10000"/>
                            </a:schemeClr>
                          </a:solidFill>
                        </a:rPr>
                        <a:t/>
                      </a:r>
                      <a:br>
                        <a:rPr lang="en-US" sz="1050" baseline="0" dirty="0" smtClean="0">
                          <a:solidFill>
                            <a:schemeClr val="tx1">
                              <a:lumMod val="10000"/>
                            </a:schemeClr>
                          </a:solidFill>
                        </a:rPr>
                      </a:br>
                      <a:r>
                        <a:rPr lang="en-US" sz="1050" baseline="0" dirty="0" smtClean="0">
                          <a:solidFill>
                            <a:schemeClr val="tx1">
                              <a:lumMod val="10000"/>
                            </a:schemeClr>
                          </a:solidFill>
                        </a:rPr>
                        <a:t>Assistant…….</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Work centre(math/ eng)</a:t>
                      </a:r>
                      <a:br>
                        <a:rPr lang="en-US" sz="1050" dirty="0" smtClean="0">
                          <a:solidFill>
                            <a:schemeClr val="tx1">
                              <a:lumMod val="10000"/>
                            </a:schemeClr>
                          </a:solidFill>
                        </a:rPr>
                      </a:br>
                      <a:r>
                        <a:rPr lang="en-US" sz="1050" dirty="0" smtClean="0">
                          <a:solidFill>
                            <a:schemeClr val="tx1">
                              <a:lumMod val="10000"/>
                            </a:schemeClr>
                          </a:solidFill>
                        </a:rPr>
                        <a:t/>
                      </a:r>
                      <a:br>
                        <a:rPr lang="en-US" sz="1050" dirty="0" smtClean="0">
                          <a:solidFill>
                            <a:schemeClr val="tx1">
                              <a:lumMod val="10000"/>
                            </a:schemeClr>
                          </a:solidFill>
                        </a:rPr>
                      </a:br>
                      <a:r>
                        <a:rPr lang="en-US" sz="1050" dirty="0" smtClean="0">
                          <a:solidFill>
                            <a:schemeClr val="tx1">
                              <a:lumMod val="10000"/>
                            </a:schemeClr>
                          </a:solidFill>
                        </a:rPr>
                        <a:t/>
                      </a:r>
                      <a:br>
                        <a:rPr lang="en-US" sz="1050" dirty="0" smtClean="0">
                          <a:solidFill>
                            <a:schemeClr val="tx1">
                              <a:lumMod val="10000"/>
                            </a:schemeClr>
                          </a:solidFill>
                        </a:rPr>
                      </a:br>
                      <a:r>
                        <a:rPr lang="en-US" sz="1050" dirty="0" err="1" smtClean="0">
                          <a:solidFill>
                            <a:schemeClr val="tx1">
                              <a:lumMod val="10000"/>
                            </a:schemeClr>
                          </a:solidFill>
                        </a:rPr>
                        <a:t>Diku</a:t>
                      </a:r>
                      <a:r>
                        <a:rPr lang="en-US" sz="1050" dirty="0" smtClean="0">
                          <a:solidFill>
                            <a:schemeClr val="tx1">
                              <a:lumMod val="10000"/>
                            </a:schemeClr>
                          </a:solidFill>
                        </a:rPr>
                        <a:t> / Situ</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10000"/>
                            </a:schemeClr>
                          </a:solidFill>
                        </a:rPr>
                        <a:t>Lib/painting/art craft/sand/rainbow</a:t>
                      </a:r>
                      <a:r>
                        <a:rPr lang="en-US" sz="1050" baseline="0" dirty="0" smtClean="0">
                          <a:solidFill>
                            <a:schemeClr val="tx1">
                              <a:lumMod val="10000"/>
                            </a:schemeClr>
                          </a:solidFill>
                        </a:rPr>
                        <a:t> rice/outdoor/manipulative/beads/ </a:t>
                      </a:r>
                      <a:r>
                        <a:rPr lang="en-US" sz="1050" baseline="0" dirty="0" err="1" smtClean="0">
                          <a:solidFill>
                            <a:schemeClr val="tx1">
                              <a:lumMod val="10000"/>
                            </a:schemeClr>
                          </a:solidFill>
                        </a:rPr>
                        <a:t>Geoboard</a:t>
                      </a:r>
                      <a:r>
                        <a:rPr lang="en-US" sz="1050" baseline="0" dirty="0" smtClean="0">
                          <a:solidFill>
                            <a:schemeClr val="tx1">
                              <a:lumMod val="10000"/>
                            </a:schemeClr>
                          </a:solidFill>
                        </a:rPr>
                        <a:t>/water</a:t>
                      </a:r>
                      <a:endParaRPr lang="en-US" sz="1050" dirty="0" smtClean="0">
                        <a:solidFill>
                          <a:schemeClr val="tx1">
                            <a:lumMod val="10000"/>
                          </a:schemeClr>
                        </a:solidFill>
                      </a:endParaRPr>
                    </a:p>
                    <a:p>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1:40 – 2:15</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Lib/painting/art craft/sand/rainbow</a:t>
                      </a:r>
                      <a:r>
                        <a:rPr lang="en-US" sz="1050" baseline="0" dirty="0" smtClean="0">
                          <a:solidFill>
                            <a:schemeClr val="tx1">
                              <a:lumMod val="10000"/>
                            </a:schemeClr>
                          </a:solidFill>
                        </a:rPr>
                        <a:t> rice/outdoor/manipulative/beads/ </a:t>
                      </a:r>
                      <a:r>
                        <a:rPr lang="en-US" sz="1050" baseline="0" dirty="0" err="1" smtClean="0">
                          <a:solidFill>
                            <a:schemeClr val="tx1">
                              <a:lumMod val="10000"/>
                            </a:schemeClr>
                          </a:solidFill>
                        </a:rPr>
                        <a:t>Geoboard</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Work center(science/social)</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2:15</a:t>
                      </a:r>
                      <a:r>
                        <a:rPr lang="en-US" sz="1050" baseline="0" dirty="0" smtClean="0">
                          <a:solidFill>
                            <a:schemeClr val="tx1">
                              <a:lumMod val="10000"/>
                            </a:schemeClr>
                          </a:solidFill>
                        </a:rPr>
                        <a:t> – 2:30</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Snack</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Snack</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r h="370840">
                <a:tc>
                  <a:txBody>
                    <a:bodyPr/>
                    <a:lstStyle/>
                    <a:p>
                      <a:r>
                        <a:rPr lang="en-US" sz="1050" dirty="0" smtClean="0">
                          <a:solidFill>
                            <a:schemeClr val="tx1">
                              <a:lumMod val="10000"/>
                            </a:schemeClr>
                          </a:solidFill>
                        </a:rPr>
                        <a:t>2:30 2:45</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Dismissal</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r>
                        <a:rPr lang="en-US" sz="1050" dirty="0" smtClean="0">
                          <a:solidFill>
                            <a:schemeClr val="tx1">
                              <a:lumMod val="10000"/>
                            </a:schemeClr>
                          </a:solidFill>
                        </a:rPr>
                        <a:t>Dismissal </a:t>
                      </a:r>
                      <a:endParaRPr lang="en-US" sz="1050" dirty="0">
                        <a:solidFill>
                          <a:schemeClr val="tx1">
                            <a:lumMod val="10000"/>
                          </a:schemeClr>
                        </a:solidFill>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TC103457496[[fn=Parallax]]</Template>
  <TotalTime>846</TotalTime>
  <Words>991</Words>
  <Application>Microsoft Office PowerPoint</Application>
  <PresentationFormat>On-screen Show (4:3)</PresentationFormat>
  <Paragraphs>140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Corbel</vt:lpstr>
      <vt:lpstr>Parallax</vt:lpstr>
      <vt:lpstr>Nepal:  The Test of Early Childhood Education  </vt:lpstr>
      <vt:lpstr>Nepal's commitment on International Forum  </vt:lpstr>
      <vt:lpstr>Interim Constitution of Nepal 2007</vt:lpstr>
      <vt:lpstr>The Government’s ECD related plans and policies are reflected in the Core Document for </vt:lpstr>
      <vt:lpstr>The Right to Education component concerning ECD is covered in  </vt:lpstr>
      <vt:lpstr>ECED Centers over 5 years</vt:lpstr>
      <vt:lpstr>Enrolment Trends according to Gender</vt:lpstr>
      <vt:lpstr>PowerPoint Presentation</vt:lpstr>
      <vt:lpstr>Schedule</vt:lpstr>
      <vt:lpstr>PowerPoint Presentation</vt:lpstr>
      <vt:lpstr>Classroom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private schools…</vt:lpstr>
      <vt:lpstr>PowerPoint Presentation</vt:lpstr>
      <vt:lpstr>Foster Responsibility: </vt:lpstr>
      <vt:lpstr>Teacher Preparation:   </vt:lpstr>
      <vt:lpstr>brought from home</vt:lpstr>
      <vt:lpstr>PowerPoint Presentation</vt:lpstr>
      <vt:lpstr> What do you consider the success of your ECD Program? </vt:lpstr>
      <vt:lpstr> Violation of child’s rights basic rights have are observed in large and popular public schools in the capital.  </vt:lpstr>
      <vt:lpstr>Germination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Shanta</dc:creator>
  <cp:lastModifiedBy>SONY</cp:lastModifiedBy>
  <cp:revision>42</cp:revision>
  <dcterms:created xsi:type="dcterms:W3CDTF">2014-06-01T11:21:46Z</dcterms:created>
  <dcterms:modified xsi:type="dcterms:W3CDTF">2014-09-16T04:42:19Z</dcterms:modified>
</cp:coreProperties>
</file>